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25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media/image9.png" ContentType="image/png"/>
  <Override PartName="/ppt/media/image10.png" ContentType="image/png"/>
  <Override PartName="/ppt/media/image13.png" ContentType="image/png"/>
  <Override PartName="/ppt/media/image21.png" ContentType="image/png"/>
  <Override PartName="/ppt/media/image8.png" ContentType="image/png"/>
  <Override PartName="/ppt/media/image12.png" ContentType="image/png"/>
  <Override PartName="/ppt/media/image20.png" ContentType="image/png"/>
  <Override PartName="/ppt/media/image7.png" ContentType="image/png"/>
  <Override PartName="/ppt/media/image5.png" ContentType="image/png"/>
  <Override PartName="/ppt/media/image4.png" ContentType="image/png"/>
  <Override PartName="/ppt/media/image11.png" ContentType="image/png"/>
  <Override PartName="/ppt/media/image6.png" ContentType="image/png"/>
  <Override PartName="/ppt/media/image3.jpeg" ContentType="image/jpeg"/>
  <Override PartName="/ppt/media/image26.png" ContentType="image/png"/>
  <Override PartName="/ppt/media/image22.jpeg" ContentType="image/jpeg"/>
  <Override PartName="/ppt/media/image19.png" ContentType="image/png"/>
  <Override PartName="/ppt/media/image1.png" ContentType="image/png"/>
  <Override PartName="/ppt/media/image18.jpeg" ContentType="image/jpeg"/>
  <Override PartName="/ppt/media/image17.png" ContentType="image/png"/>
  <Override PartName="/ppt/media/image25.png" ContentType="image/png"/>
  <Override PartName="/ppt/media/image2.png" ContentType="image/png"/>
  <Override PartName="/ppt/media/image24.png" ContentType="image/png"/>
  <Override PartName="/ppt/media/image16.png" ContentType="image/png"/>
  <Override PartName="/ppt/media/image23.png" ContentType="image/png"/>
  <Override PartName="/ppt/media/image15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DFA7C0-A247-4D39-B3A3-7A6477EEF4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8BF767-59F2-490A-8E7A-C398492F68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F26112-D3F0-4D7E-96C4-63BDDEFABA9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966247-66E5-49D7-97B1-8D346E69D2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B0528C-28FC-473A-9173-E6E554D2C2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94AEC1-45D2-4A37-B8A2-3B81B04249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25644E-9DCE-400B-A7BD-62A6E95B07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06B8A5-FF92-4C13-85A6-273D21FB65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4AE60E-70EE-434D-8615-9FF0105E76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66BD97-B74B-478A-A5B4-91ECE3E73F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AC8B54-B2EC-45AA-BF52-BBB9DEF469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EC5A5E-6D10-4697-B69D-78310DDF7B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AB3A1D-2AD5-4B8E-965A-1C5F752753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F4A7BF-5652-48AC-A8B0-83CD202A62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78A2F56-91A8-4AAE-B327-F93607D99D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28C7585-42B1-4DDA-88FE-42D22C4EBA1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D1A9B3-98D9-47EF-8AEE-C4AC4D4937B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62CAEB-9610-4225-809C-5B6010A9C1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B7E9AB-E37A-4E13-9898-27D1C1EE620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6A0991-2722-4BC3-A51F-3E79119068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3EEDE9-3B40-45C0-87F3-C9A44EF068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E56B67-5BF7-49FD-912D-0E1862CD01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941F31-4E58-48F9-8300-8A28D2F309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D92524-B6F2-4EAA-8C6E-E8A12DB382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E29F26-6982-438B-9AF0-20B307EF4BFC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Mastertextformat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0C09556-C159-49B5-995E-FDD66742A4ED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4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4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image" Target="../media/image4.png"/><Relationship Id="rId1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4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image" Target="../media/image4.png"/><Relationship Id="rId11" Type="http://schemas.openxmlformats.org/officeDocument/2006/relationships/image" Target="../media/image6.png"/><Relationship Id="rId1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7"/>
          <p:cNvSpPr/>
          <p:nvPr/>
        </p:nvSpPr>
        <p:spPr>
          <a:xfrm>
            <a:off x="0" y="0"/>
            <a:ext cx="4654080" cy="6857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88360" y="637920"/>
            <a:ext cx="4269240" cy="5576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100" spc="-1" strike="noStrike">
                <a:solidFill>
                  <a:srgbClr val="ffffff"/>
                </a:solidFill>
                <a:latin typeface="Source Sans Pro Black"/>
                <a:ea typeface="Source Sans Pro Black"/>
              </a:rPr>
              <a:t>SLA-Drucker Einführungskurs</a:t>
            </a:r>
            <a:endParaRPr b="0" lang="de-DE" sz="4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Rectangle 9"/>
          <p:cNvSpPr/>
          <p:nvPr/>
        </p:nvSpPr>
        <p:spPr>
          <a:xfrm>
            <a:off x="4652640" y="0"/>
            <a:ext cx="7539120" cy="6857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444640" y="637920"/>
            <a:ext cx="5600160" cy="5576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AutoNum type="arabicPeriod"/>
            </a:pPr>
            <a:r>
              <a:rPr b="0" lang="de-DE" sz="3200" spc="-1" strike="noStrike">
                <a:solidFill>
                  <a:srgbClr val="404040"/>
                </a:solidFill>
                <a:latin typeface="Source Sans Pro SemiBold"/>
                <a:ea typeface="Source Sans Pro SemiBold"/>
              </a:rPr>
              <a:t>Übersicht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AutoNum type="arabicPeriod"/>
            </a:pPr>
            <a:r>
              <a:rPr b="0" lang="de-DE" sz="3200" spc="-1" strike="noStrike">
                <a:solidFill>
                  <a:srgbClr val="404040"/>
                </a:solidFill>
                <a:latin typeface="Source Sans Pro SemiBold"/>
                <a:ea typeface="Source Sans Pro SemiBold"/>
              </a:rPr>
              <a:t>Dateien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AutoNum type="arabicPeriod"/>
            </a:pPr>
            <a:r>
              <a:rPr b="0" lang="de-DE" sz="3200" spc="-1" strike="noStrike">
                <a:solidFill>
                  <a:srgbClr val="404040"/>
                </a:solidFill>
                <a:latin typeface="Source Sans Pro SemiBold"/>
                <a:ea typeface="Source Sans Pro SemiBold"/>
              </a:rPr>
              <a:t>3D-Drucker Theorie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AutoNum type="arabicPeriod"/>
            </a:pPr>
            <a:r>
              <a:rPr b="0" lang="de-DE" sz="3200" spc="-1" strike="noStrike">
                <a:solidFill>
                  <a:srgbClr val="404040"/>
                </a:solidFill>
                <a:latin typeface="Source Sans Pro SemiBold"/>
                <a:ea typeface="Source Sans Pro SemiBold"/>
              </a:rPr>
              <a:t>Slicer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AutoNum type="arabicPeriod"/>
            </a:pPr>
            <a:r>
              <a:rPr b="0" lang="de-DE" sz="3200" spc="-1" strike="noStrike">
                <a:solidFill>
                  <a:srgbClr val="404040"/>
                </a:solidFill>
                <a:latin typeface="Source Sans Pro SemiBold"/>
                <a:ea typeface="Source Sans Pro SemiBold"/>
              </a:rPr>
              <a:t>3D-Drucker Praxis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AutoNum type="arabicPeriod"/>
            </a:pPr>
            <a:r>
              <a:rPr b="0" lang="de-DE" sz="3200" spc="-1" strike="noStrike">
                <a:solidFill>
                  <a:srgbClr val="404040"/>
                </a:solidFill>
                <a:latin typeface="Source Sans Pro SemiBold"/>
                <a:ea typeface="Source Sans Pro SemiBold"/>
              </a:rPr>
              <a:t>FDM vs (M)SLA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7315200" y="6400800"/>
            <a:ext cx="5029200" cy="46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400" spc="-1" strike="noStrike">
                <a:solidFill>
                  <a:srgbClr val="808080"/>
                </a:solidFill>
                <a:latin typeface="Calibri"/>
              </a:rPr>
              <a:t>Fragen gerne jederzeit oder am Ende!</a:t>
            </a:r>
            <a:endParaRPr b="0" lang="en-US" sz="2400" spc="-1" strike="noStrike">
              <a:solidFill>
                <a:srgbClr val="80808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Konzept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4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5" name="Flussdiagramm: Gespeicherte Daten 16"/>
          <p:cNvSpPr/>
          <p:nvPr/>
        </p:nvSpPr>
        <p:spPr>
          <a:xfrm rot="16200000">
            <a:off x="291564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6" name="Flussdiagramm: Gespeicherte Daten 18"/>
          <p:cNvSpPr/>
          <p:nvPr/>
        </p:nvSpPr>
        <p:spPr>
          <a:xfrm rot="16200000">
            <a:off x="390852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7" name="Flussdiagramm: Gespeicherte Daten 19"/>
          <p:cNvSpPr/>
          <p:nvPr/>
        </p:nvSpPr>
        <p:spPr>
          <a:xfrm rot="16200000">
            <a:off x="490788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8" name="Flussdiagramm: Gespeicherte Daten 20"/>
          <p:cNvSpPr/>
          <p:nvPr/>
        </p:nvSpPr>
        <p:spPr>
          <a:xfrm rot="16200000">
            <a:off x="590004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9" name="Flussdiagramm: Gespeicherte Daten 21"/>
          <p:cNvSpPr/>
          <p:nvPr/>
        </p:nvSpPr>
        <p:spPr>
          <a:xfrm rot="16200000">
            <a:off x="6892200" y="386028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0" name="Flussdiagramm: Gespeicherte Daten 22"/>
          <p:cNvSpPr/>
          <p:nvPr/>
        </p:nvSpPr>
        <p:spPr>
          <a:xfrm rot="16200000">
            <a:off x="7884000" y="38527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1" name="Flussdiagramm: Gespeicherte Daten 23"/>
          <p:cNvSpPr/>
          <p:nvPr/>
        </p:nvSpPr>
        <p:spPr>
          <a:xfrm rot="16200000">
            <a:off x="888372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2" name="Rechteck 6"/>
          <p:cNvSpPr/>
          <p:nvPr/>
        </p:nvSpPr>
        <p:spPr>
          <a:xfrm>
            <a:off x="2513880" y="4500720"/>
            <a:ext cx="7164000" cy="248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3" name="Rechteck 8"/>
          <p:cNvSpPr/>
          <p:nvPr/>
        </p:nvSpPr>
        <p:spPr>
          <a:xfrm rot="5400000">
            <a:off x="9163080" y="423360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4" name="Rechteck 10"/>
          <p:cNvSpPr/>
          <p:nvPr/>
        </p:nvSpPr>
        <p:spPr>
          <a:xfrm rot="5400000">
            <a:off x="2266560" y="423504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35" name="Grafik 4" descr="Projektor Silhouette"/>
          <p:cNvPicPr/>
          <p:nvPr/>
        </p:nvPicPr>
        <p:blipFill>
          <a:blip r:embed="rId1"/>
          <a:stretch/>
        </p:blipFill>
        <p:spPr>
          <a:xfrm>
            <a:off x="5601240" y="5832720"/>
            <a:ext cx="1240920" cy="1240920"/>
          </a:xfrm>
          <a:prstGeom prst="rect">
            <a:avLst/>
          </a:prstGeom>
          <a:ln w="0">
            <a:noFill/>
          </a:ln>
        </p:spPr>
      </p:pic>
      <p:sp>
        <p:nvSpPr>
          <p:cNvPr id="236" name="Rechteck 15"/>
          <p:cNvSpPr/>
          <p:nvPr/>
        </p:nvSpPr>
        <p:spPr>
          <a:xfrm>
            <a:off x="5663880" y="2556720"/>
            <a:ext cx="860760" cy="1038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7" name="Pfeil: Fünfeck 17"/>
          <p:cNvSpPr/>
          <p:nvPr/>
        </p:nvSpPr>
        <p:spPr>
          <a:xfrm>
            <a:off x="5500440" y="3979080"/>
            <a:ext cx="1187640" cy="5202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8" name="Gleichschenkliges Dreieck 24"/>
          <p:cNvSpPr/>
          <p:nvPr/>
        </p:nvSpPr>
        <p:spPr>
          <a:xfrm>
            <a:off x="3339360" y="3480120"/>
            <a:ext cx="5512680" cy="5058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39" name="Rechteck 27"/>
          <p:cNvSpPr/>
          <p:nvPr/>
        </p:nvSpPr>
        <p:spPr>
          <a:xfrm>
            <a:off x="5500440" y="4484520"/>
            <a:ext cx="933120" cy="53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8640" bIns="864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0" name=""/>
          <p:cNvSpPr/>
          <p:nvPr/>
        </p:nvSpPr>
        <p:spPr>
          <a:xfrm rot="18900000">
            <a:off x="4828320" y="4599360"/>
            <a:ext cx="914400" cy="457200"/>
          </a:xfrm>
          <a:prstGeom prst="rightArrow">
            <a:avLst>
              <a:gd name="adj1" fmla="val 37687"/>
              <a:gd name="adj2" fmla="val 39669"/>
            </a:avLst>
          </a:prstGeom>
          <a:solidFill>
            <a:srgbClr val="cccccc"/>
          </a:solidFill>
          <a:ln w="0">
            <a:solidFill>
              <a:srgbClr val="20386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3886200" y="5127840"/>
            <a:ext cx="1828800" cy="5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Vakuum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Konzept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5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6" name="Flussdiagramm: Gespeicherte Daten 16"/>
          <p:cNvSpPr/>
          <p:nvPr/>
        </p:nvSpPr>
        <p:spPr>
          <a:xfrm rot="16200000">
            <a:off x="291564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7" name="Flussdiagramm: Gespeicherte Daten 18"/>
          <p:cNvSpPr/>
          <p:nvPr/>
        </p:nvSpPr>
        <p:spPr>
          <a:xfrm rot="16200000">
            <a:off x="390852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8" name="Flussdiagramm: Gespeicherte Daten 19"/>
          <p:cNvSpPr/>
          <p:nvPr/>
        </p:nvSpPr>
        <p:spPr>
          <a:xfrm rot="16200000">
            <a:off x="490788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9" name="Flussdiagramm: Gespeicherte Daten 20"/>
          <p:cNvSpPr/>
          <p:nvPr/>
        </p:nvSpPr>
        <p:spPr>
          <a:xfrm rot="16200000">
            <a:off x="590004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0" name="Flussdiagramm: Gespeicherte Daten 21"/>
          <p:cNvSpPr/>
          <p:nvPr/>
        </p:nvSpPr>
        <p:spPr>
          <a:xfrm rot="16200000">
            <a:off x="6892200" y="386028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1" name="Flussdiagramm: Gespeicherte Daten 22"/>
          <p:cNvSpPr/>
          <p:nvPr/>
        </p:nvSpPr>
        <p:spPr>
          <a:xfrm rot="16200000">
            <a:off x="7884000" y="38527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2" name="Flussdiagramm: Gespeicherte Daten 23"/>
          <p:cNvSpPr/>
          <p:nvPr/>
        </p:nvSpPr>
        <p:spPr>
          <a:xfrm rot="16200000">
            <a:off x="888372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3" name="Rechteck 6"/>
          <p:cNvSpPr/>
          <p:nvPr/>
        </p:nvSpPr>
        <p:spPr>
          <a:xfrm>
            <a:off x="2513880" y="4500720"/>
            <a:ext cx="7164000" cy="248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4" name="Rechteck 8"/>
          <p:cNvSpPr/>
          <p:nvPr/>
        </p:nvSpPr>
        <p:spPr>
          <a:xfrm rot="5400000">
            <a:off x="9163080" y="423360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5" name="Rechteck 10"/>
          <p:cNvSpPr/>
          <p:nvPr/>
        </p:nvSpPr>
        <p:spPr>
          <a:xfrm rot="5400000">
            <a:off x="2266560" y="423504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56" name="Grafik 4" descr="Projektor Silhouette"/>
          <p:cNvPicPr/>
          <p:nvPr/>
        </p:nvPicPr>
        <p:blipFill>
          <a:blip r:embed="rId1"/>
          <a:stretch/>
        </p:blipFill>
        <p:spPr>
          <a:xfrm>
            <a:off x="5601240" y="5832720"/>
            <a:ext cx="1240920" cy="1240920"/>
          </a:xfrm>
          <a:prstGeom prst="rect">
            <a:avLst/>
          </a:prstGeom>
          <a:ln w="0">
            <a:noFill/>
          </a:ln>
        </p:spPr>
      </p:pic>
      <p:sp>
        <p:nvSpPr>
          <p:cNvPr id="257" name="Rechteck 15"/>
          <p:cNvSpPr/>
          <p:nvPr/>
        </p:nvSpPr>
        <p:spPr>
          <a:xfrm>
            <a:off x="5663880" y="1839240"/>
            <a:ext cx="860760" cy="1038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8" name="Pfeil: Fünfeck 17"/>
          <p:cNvSpPr/>
          <p:nvPr/>
        </p:nvSpPr>
        <p:spPr>
          <a:xfrm>
            <a:off x="5500440" y="3261960"/>
            <a:ext cx="1187640" cy="5202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59" name="Gleichschenkliges Dreieck 24"/>
          <p:cNvSpPr/>
          <p:nvPr/>
        </p:nvSpPr>
        <p:spPr>
          <a:xfrm>
            <a:off x="3339360" y="2763000"/>
            <a:ext cx="5512680" cy="5058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0" name="Rechteck 27"/>
          <p:cNvSpPr/>
          <p:nvPr/>
        </p:nvSpPr>
        <p:spPr>
          <a:xfrm>
            <a:off x="5500440" y="3767400"/>
            <a:ext cx="933120" cy="53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8640" bIns="864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Konzept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4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5" name="Flussdiagramm: Gespeicherte Daten 16"/>
          <p:cNvSpPr/>
          <p:nvPr/>
        </p:nvSpPr>
        <p:spPr>
          <a:xfrm rot="16200000">
            <a:off x="291564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6" name="Flussdiagramm: Gespeicherte Daten 18"/>
          <p:cNvSpPr/>
          <p:nvPr/>
        </p:nvSpPr>
        <p:spPr>
          <a:xfrm rot="16200000">
            <a:off x="390852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7" name="Flussdiagramm: Gespeicherte Daten 19"/>
          <p:cNvSpPr/>
          <p:nvPr/>
        </p:nvSpPr>
        <p:spPr>
          <a:xfrm rot="16200000">
            <a:off x="490788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8" name="Flussdiagramm: Gespeicherte Daten 20"/>
          <p:cNvSpPr/>
          <p:nvPr/>
        </p:nvSpPr>
        <p:spPr>
          <a:xfrm rot="16200000">
            <a:off x="590004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9" name="Flussdiagramm: Gespeicherte Daten 21"/>
          <p:cNvSpPr/>
          <p:nvPr/>
        </p:nvSpPr>
        <p:spPr>
          <a:xfrm rot="16200000">
            <a:off x="6892200" y="386028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0" name="Flussdiagramm: Gespeicherte Daten 22"/>
          <p:cNvSpPr/>
          <p:nvPr/>
        </p:nvSpPr>
        <p:spPr>
          <a:xfrm rot="16200000">
            <a:off x="7884000" y="38527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1" name="Flussdiagramm: Gespeicherte Daten 23"/>
          <p:cNvSpPr/>
          <p:nvPr/>
        </p:nvSpPr>
        <p:spPr>
          <a:xfrm rot="16200000">
            <a:off x="888372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2" name="Rechteck 6"/>
          <p:cNvSpPr/>
          <p:nvPr/>
        </p:nvSpPr>
        <p:spPr>
          <a:xfrm>
            <a:off x="2513880" y="4500720"/>
            <a:ext cx="7164000" cy="248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3" name="Rechteck 8"/>
          <p:cNvSpPr/>
          <p:nvPr/>
        </p:nvSpPr>
        <p:spPr>
          <a:xfrm rot="5400000">
            <a:off x="9163080" y="423360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4" name="Rechteck 10"/>
          <p:cNvSpPr/>
          <p:nvPr/>
        </p:nvSpPr>
        <p:spPr>
          <a:xfrm rot="5400000">
            <a:off x="2266560" y="423504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5" name="Gleichschenkliges Dreieck 14"/>
          <p:cNvSpPr/>
          <p:nvPr/>
        </p:nvSpPr>
        <p:spPr>
          <a:xfrm flipV="1">
            <a:off x="2929680" y="4498560"/>
            <a:ext cx="6329520" cy="194364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e699"/>
              </a:gs>
              <a:gs pos="100000">
                <a:srgbClr val="ffe699">
                  <a:alpha val="2000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76" name="Grafik 4" descr="Projektor Silhouette"/>
          <p:cNvPicPr/>
          <p:nvPr/>
        </p:nvPicPr>
        <p:blipFill>
          <a:blip r:embed="rId1"/>
          <a:stretch/>
        </p:blipFill>
        <p:spPr>
          <a:xfrm>
            <a:off x="5601240" y="5832720"/>
            <a:ext cx="1240920" cy="1240920"/>
          </a:xfrm>
          <a:prstGeom prst="rect">
            <a:avLst/>
          </a:prstGeom>
          <a:ln w="0">
            <a:noFill/>
          </a:ln>
        </p:spPr>
      </p:pic>
      <p:sp>
        <p:nvSpPr>
          <p:cNvPr id="277" name="Rechteck 15"/>
          <p:cNvSpPr/>
          <p:nvPr/>
        </p:nvSpPr>
        <p:spPr>
          <a:xfrm>
            <a:off x="5663880" y="2556720"/>
            <a:ext cx="860760" cy="1038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8" name="Gleichschenkliges Dreieck 28"/>
          <p:cNvSpPr/>
          <p:nvPr/>
        </p:nvSpPr>
        <p:spPr>
          <a:xfrm flipV="1" rot="21376800">
            <a:off x="5563080" y="4491720"/>
            <a:ext cx="943200" cy="1958760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79" name="Pfeil: Fünfeck 17"/>
          <p:cNvSpPr/>
          <p:nvPr/>
        </p:nvSpPr>
        <p:spPr>
          <a:xfrm>
            <a:off x="5500440" y="3979080"/>
            <a:ext cx="1187640" cy="5202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0" name="Gleichschenkliges Dreieck 24"/>
          <p:cNvSpPr/>
          <p:nvPr/>
        </p:nvSpPr>
        <p:spPr>
          <a:xfrm>
            <a:off x="3339360" y="3480120"/>
            <a:ext cx="5512680" cy="5058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1" name="Rechteck 27"/>
          <p:cNvSpPr/>
          <p:nvPr/>
        </p:nvSpPr>
        <p:spPr>
          <a:xfrm>
            <a:off x="5500440" y="4484520"/>
            <a:ext cx="933120" cy="53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8640" bIns="864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2" name="Gleichschenkliges Dreieck 2"/>
          <p:cNvSpPr/>
          <p:nvPr/>
        </p:nvSpPr>
        <p:spPr>
          <a:xfrm flipV="1" rot="1742400">
            <a:off x="6453360" y="4214160"/>
            <a:ext cx="432360" cy="2394720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3" name="Gleichschenkliges Dreieck 3"/>
          <p:cNvSpPr/>
          <p:nvPr/>
        </p:nvSpPr>
        <p:spPr>
          <a:xfrm flipV="1" rot="2716800">
            <a:off x="6963120" y="3945240"/>
            <a:ext cx="371880" cy="2918160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4" name="Gleichschenkliges Dreieck 5"/>
          <p:cNvSpPr/>
          <p:nvPr/>
        </p:nvSpPr>
        <p:spPr>
          <a:xfrm flipV="1" rot="19530000">
            <a:off x="5101560" y="4098600"/>
            <a:ext cx="526680" cy="2576160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5" name="Rechteck 26"/>
          <p:cNvSpPr/>
          <p:nvPr/>
        </p:nvSpPr>
        <p:spPr>
          <a:xfrm>
            <a:off x="6918840" y="3985920"/>
            <a:ext cx="517680" cy="513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6" name="Rechteck 25"/>
          <p:cNvSpPr/>
          <p:nvPr/>
        </p:nvSpPr>
        <p:spPr>
          <a:xfrm>
            <a:off x="6918840" y="4484880"/>
            <a:ext cx="517680" cy="529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8280" bIns="828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7" name="Rechteck 29"/>
          <p:cNvSpPr/>
          <p:nvPr/>
        </p:nvSpPr>
        <p:spPr>
          <a:xfrm>
            <a:off x="7799040" y="3989160"/>
            <a:ext cx="517680" cy="513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8" name="Rechteck 30"/>
          <p:cNvSpPr/>
          <p:nvPr/>
        </p:nvSpPr>
        <p:spPr>
          <a:xfrm>
            <a:off x="7799040" y="4488120"/>
            <a:ext cx="517680" cy="529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8280" bIns="828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9" name="Rechteck 31"/>
          <p:cNvSpPr/>
          <p:nvPr/>
        </p:nvSpPr>
        <p:spPr>
          <a:xfrm>
            <a:off x="4415040" y="3985560"/>
            <a:ext cx="630720" cy="513360"/>
          </a:xfrm>
          <a:prstGeom prst="rect">
            <a:avLst/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0" name="Rechteck 32"/>
          <p:cNvSpPr/>
          <p:nvPr/>
        </p:nvSpPr>
        <p:spPr>
          <a:xfrm>
            <a:off x="4415040" y="4484520"/>
            <a:ext cx="630720" cy="529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8280" bIns="828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10442160" y="5902200"/>
            <a:ext cx="1428120" cy="70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Tipp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5" name="Rechteck 13"/>
          <p:cNvSpPr/>
          <p:nvPr/>
        </p:nvSpPr>
        <p:spPr>
          <a:xfrm>
            <a:off x="2498400" y="3016800"/>
            <a:ext cx="1021320" cy="28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570600" y="2260440"/>
            <a:ext cx="10611720" cy="422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Der Slicer: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Berechnet Querschnitte des 3D-Modells (Lage/Layer)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Wir nutzen ChituBox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Wichtigste Funktionen: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Datei importieren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Bewegen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Stützstruktur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</a:rPr>
              <a:t>Slicen</a:t>
            </a:r>
            <a:endParaRPr b="0" lang="de-DE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98" name="Grafik 5" descr=""/>
          <p:cNvPicPr/>
          <p:nvPr/>
        </p:nvPicPr>
        <p:blipFill>
          <a:blip r:embed="rId1"/>
          <a:stretch/>
        </p:blipFill>
        <p:spPr>
          <a:xfrm>
            <a:off x="5387760" y="3232080"/>
            <a:ext cx="6784560" cy="3625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99" name="Ellipse 8"/>
          <p:cNvSpPr/>
          <p:nvPr/>
        </p:nvSpPr>
        <p:spPr>
          <a:xfrm>
            <a:off x="11645280" y="3346920"/>
            <a:ext cx="520560" cy="48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0" name="Ellipse 10"/>
          <p:cNvSpPr/>
          <p:nvPr/>
        </p:nvSpPr>
        <p:spPr>
          <a:xfrm>
            <a:off x="5567760" y="3160080"/>
            <a:ext cx="520560" cy="48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1" name="Ellipse 14"/>
          <p:cNvSpPr/>
          <p:nvPr/>
        </p:nvSpPr>
        <p:spPr>
          <a:xfrm>
            <a:off x="11097000" y="5381280"/>
            <a:ext cx="1094400" cy="48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2" name="Ellipse 15"/>
          <p:cNvSpPr/>
          <p:nvPr/>
        </p:nvSpPr>
        <p:spPr>
          <a:xfrm rot="5400000">
            <a:off x="4748400" y="4682880"/>
            <a:ext cx="1455480" cy="48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570600" y="2260440"/>
            <a:ext cx="10611720" cy="422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Rechter „</a:t>
            </a: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Settings</a:t>
            </a: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“ Knopf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neues Profil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Elegoo Saturn 2</a:t>
            </a: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“ auswählen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Resin: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Density ca.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1.1–1.2 g/ml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Noto Sans CJK SC"/>
              </a:rPr>
              <a:t>Cost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Noto Sans CJK SC"/>
              </a:rPr>
              <a:t>50,00 €/g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Noto Sans CJK SC"/>
              </a:rPr>
              <a:t> (= 0,05 € pro Gramm)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Print: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Einstellungen von der Resin Flasche übernehm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Advanced: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Bottom Light PWM &amp; Light PWM: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90%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 → erhöht die Lebensdauer der UV LEDs exponential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8" name=""/>
          <p:cNvSpPr txBox="1"/>
          <p:nvPr/>
        </p:nvSpPr>
        <p:spPr>
          <a:xfrm>
            <a:off x="7162920" y="1688760"/>
            <a:ext cx="50292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200" spc="-1" strike="noStrike">
                <a:solidFill>
                  <a:srgbClr val="808080"/>
                </a:solidFill>
                <a:latin typeface="Calibri"/>
              </a:rPr>
              <a:t>Zum importieren fertige Config auf Felicia: </a:t>
            </a:r>
            <a:r>
              <a:rPr b="1" lang="en-US" sz="2200" spc="-1" strike="noStrike">
                <a:solidFill>
                  <a:srgbClr val="808080"/>
                </a:solidFill>
                <a:latin typeface="Calibri"/>
              </a:rPr>
              <a:t>public/IT-Installation/Chitubox/*.cfg</a:t>
            </a:r>
            <a:endParaRPr b="0" lang="en-US" sz="2200" spc="-1" strike="noStrike">
              <a:solidFill>
                <a:srgbClr val="80808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1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Rectangle 2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2" name="Rectangle 3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3" name=""/>
          <p:cNvSpPr txBox="1"/>
          <p:nvPr/>
        </p:nvSpPr>
        <p:spPr>
          <a:xfrm>
            <a:off x="10287000" y="1828800"/>
            <a:ext cx="457200" cy="46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1.</a:t>
            </a:r>
            <a:endParaRPr b="1" lang="en-US" sz="2400" spc="-1" strike="noStrike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14" name="" descr=""/>
          <p:cNvPicPr/>
          <p:nvPr/>
        </p:nvPicPr>
        <p:blipFill>
          <a:blip r:embed="rId1"/>
          <a:srcRect l="16435" t="10484" r="46612" b="48961"/>
          <a:stretch/>
        </p:blipFill>
        <p:spPr>
          <a:xfrm>
            <a:off x="457200" y="1537560"/>
            <a:ext cx="3429000" cy="2095560"/>
          </a:xfrm>
          <a:prstGeom prst="rect">
            <a:avLst/>
          </a:prstGeom>
          <a:ln w="0">
            <a:noFill/>
          </a:ln>
        </p:spPr>
      </p:pic>
      <p:pic>
        <p:nvPicPr>
          <p:cNvPr id="315" name="" descr=""/>
          <p:cNvPicPr/>
          <p:nvPr/>
        </p:nvPicPr>
        <p:blipFill>
          <a:blip r:embed="rId2"/>
          <a:srcRect l="16463" t="10484" r="1492" b="56333"/>
          <a:stretch/>
        </p:blipFill>
        <p:spPr>
          <a:xfrm>
            <a:off x="228600" y="3886200"/>
            <a:ext cx="7086600" cy="1594440"/>
          </a:xfrm>
          <a:prstGeom prst="rect">
            <a:avLst/>
          </a:prstGeom>
          <a:ln w="0">
            <a:noFill/>
          </a:ln>
        </p:spPr>
      </p:pic>
      <p:grpSp>
        <p:nvGrpSpPr>
          <p:cNvPr id="316" name=""/>
          <p:cNvGrpSpPr/>
          <p:nvPr/>
        </p:nvGrpSpPr>
        <p:grpSpPr>
          <a:xfrm>
            <a:off x="5029200" y="228600"/>
            <a:ext cx="7086600" cy="3200400"/>
            <a:chOff x="5029200" y="228600"/>
            <a:chExt cx="7086600" cy="3200400"/>
          </a:xfrm>
        </p:grpSpPr>
        <p:pic>
          <p:nvPicPr>
            <p:cNvPr id="317" name="" descr=""/>
            <p:cNvPicPr/>
            <p:nvPr/>
          </p:nvPicPr>
          <p:blipFill>
            <a:blip r:embed="rId3"/>
            <a:srcRect l="17474" t="16115" r="0" b="14042"/>
            <a:stretch/>
          </p:blipFill>
          <p:spPr>
            <a:xfrm>
              <a:off x="5029200" y="228600"/>
              <a:ext cx="7086600" cy="3200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8" name=""/>
            <p:cNvSpPr/>
            <p:nvPr/>
          </p:nvSpPr>
          <p:spPr>
            <a:xfrm>
              <a:off x="10782000" y="1951560"/>
              <a:ext cx="1333800" cy="24660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7859520" y="1894680"/>
              <a:ext cx="1000440" cy="1684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9031320" y="659880"/>
              <a:ext cx="249840" cy="24624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1" name=""/>
            <p:cNvSpPr txBox="1"/>
            <p:nvPr/>
          </p:nvSpPr>
          <p:spPr>
            <a:xfrm>
              <a:off x="8780760" y="228600"/>
              <a:ext cx="500400" cy="4978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2.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22" name=""/>
            <p:cNvSpPr txBox="1"/>
            <p:nvPr/>
          </p:nvSpPr>
          <p:spPr>
            <a:xfrm>
              <a:off x="11032200" y="1459440"/>
              <a:ext cx="500040" cy="4975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1.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23" name=""/>
            <p:cNvSpPr txBox="1"/>
            <p:nvPr/>
          </p:nvSpPr>
          <p:spPr>
            <a:xfrm>
              <a:off x="7530480" y="1459440"/>
              <a:ext cx="500040" cy="4975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3.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324" name="" descr=""/>
          <p:cNvPicPr/>
          <p:nvPr/>
        </p:nvPicPr>
        <p:blipFill>
          <a:blip r:embed="rId4"/>
          <a:srcRect l="16435" t="10537" r="5557" b="12166"/>
          <a:stretch/>
        </p:blipFill>
        <p:spPr>
          <a:xfrm>
            <a:off x="5715000" y="3194280"/>
            <a:ext cx="6629040" cy="366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19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Rectangle 20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8" name="Rectangle 2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9" name=""/>
          <p:cNvSpPr txBox="1"/>
          <p:nvPr/>
        </p:nvSpPr>
        <p:spPr>
          <a:xfrm>
            <a:off x="10287000" y="1828800"/>
            <a:ext cx="457200" cy="46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1.</a:t>
            </a:r>
            <a:endParaRPr b="1" lang="en-US" sz="2400" spc="-1" strike="noStrike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30" name="" descr=""/>
          <p:cNvPicPr/>
          <p:nvPr/>
        </p:nvPicPr>
        <p:blipFill>
          <a:blip r:embed="rId1"/>
          <a:srcRect l="16435" t="10484" r="46612" b="48961"/>
          <a:stretch/>
        </p:blipFill>
        <p:spPr>
          <a:xfrm>
            <a:off x="457200" y="1537560"/>
            <a:ext cx="3429000" cy="2095560"/>
          </a:xfrm>
          <a:prstGeom prst="rect">
            <a:avLst/>
          </a:prstGeom>
          <a:ln w="0">
            <a:noFill/>
          </a:ln>
        </p:spPr>
      </p:pic>
      <p:pic>
        <p:nvPicPr>
          <p:cNvPr id="331" name="" descr=""/>
          <p:cNvPicPr/>
          <p:nvPr/>
        </p:nvPicPr>
        <p:blipFill>
          <a:blip r:embed="rId2"/>
          <a:srcRect l="16463" t="10484" r="1492" b="56333"/>
          <a:stretch/>
        </p:blipFill>
        <p:spPr>
          <a:xfrm>
            <a:off x="228600" y="3886200"/>
            <a:ext cx="7086600" cy="1594440"/>
          </a:xfrm>
          <a:prstGeom prst="rect">
            <a:avLst/>
          </a:prstGeom>
          <a:ln w="0">
            <a:noFill/>
          </a:ln>
        </p:spPr>
      </p:pic>
      <p:pic>
        <p:nvPicPr>
          <p:cNvPr id="332" name="" descr=""/>
          <p:cNvPicPr/>
          <p:nvPr/>
        </p:nvPicPr>
        <p:blipFill>
          <a:blip r:embed="rId3"/>
          <a:srcRect l="16435" t="10537" r="5557" b="12166"/>
          <a:stretch/>
        </p:blipFill>
        <p:spPr>
          <a:xfrm>
            <a:off x="5715000" y="3194280"/>
            <a:ext cx="6629040" cy="3663360"/>
          </a:xfrm>
          <a:prstGeom prst="rect">
            <a:avLst/>
          </a:prstGeom>
          <a:ln w="0">
            <a:noFill/>
          </a:ln>
        </p:spPr>
      </p:pic>
      <p:grpSp>
        <p:nvGrpSpPr>
          <p:cNvPr id="333" name=""/>
          <p:cNvGrpSpPr/>
          <p:nvPr/>
        </p:nvGrpSpPr>
        <p:grpSpPr>
          <a:xfrm>
            <a:off x="2971800" y="228600"/>
            <a:ext cx="9144000" cy="4572000"/>
            <a:chOff x="2971800" y="228600"/>
            <a:chExt cx="9144000" cy="4572000"/>
          </a:xfrm>
        </p:grpSpPr>
        <p:pic>
          <p:nvPicPr>
            <p:cNvPr id="334" name="" descr=""/>
            <p:cNvPicPr/>
            <p:nvPr/>
          </p:nvPicPr>
          <p:blipFill>
            <a:blip r:embed="rId4"/>
            <a:srcRect l="17474" t="16115" r="0" b="14042"/>
            <a:stretch/>
          </p:blipFill>
          <p:spPr>
            <a:xfrm>
              <a:off x="2971800" y="228600"/>
              <a:ext cx="9144000" cy="457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5" name=""/>
            <p:cNvSpPr/>
            <p:nvPr/>
          </p:nvSpPr>
          <p:spPr>
            <a:xfrm>
              <a:off x="10395000" y="2689920"/>
              <a:ext cx="1720800" cy="3520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6623640" y="2608560"/>
              <a:ext cx="1290960" cy="24084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8135640" y="844560"/>
              <a:ext cx="322560" cy="35172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"/>
            <p:cNvSpPr txBox="1"/>
            <p:nvPr/>
          </p:nvSpPr>
          <p:spPr>
            <a:xfrm>
              <a:off x="7812720" y="228600"/>
              <a:ext cx="645480" cy="7113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2.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39" name=""/>
            <p:cNvSpPr txBox="1"/>
            <p:nvPr/>
          </p:nvSpPr>
          <p:spPr>
            <a:xfrm>
              <a:off x="10717560" y="1986840"/>
              <a:ext cx="645480" cy="7110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1.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40" name=""/>
            <p:cNvSpPr txBox="1"/>
            <p:nvPr/>
          </p:nvSpPr>
          <p:spPr>
            <a:xfrm>
              <a:off x="6199200" y="1986840"/>
              <a:ext cx="645120" cy="7110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3.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ectangle 4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Rectangle 5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4" name="Rectangle 6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5" name=""/>
          <p:cNvSpPr txBox="1"/>
          <p:nvPr/>
        </p:nvSpPr>
        <p:spPr>
          <a:xfrm>
            <a:off x="10287000" y="1828800"/>
            <a:ext cx="457200" cy="46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1.</a:t>
            </a:r>
            <a:endParaRPr b="1" lang="en-US" sz="2400" spc="-1" strike="noStrike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346" name=""/>
          <p:cNvGrpSpPr/>
          <p:nvPr/>
        </p:nvGrpSpPr>
        <p:grpSpPr>
          <a:xfrm>
            <a:off x="4800600" y="228600"/>
            <a:ext cx="7315200" cy="3429000"/>
            <a:chOff x="4800600" y="228600"/>
            <a:chExt cx="7315200" cy="3429000"/>
          </a:xfrm>
        </p:grpSpPr>
        <p:pic>
          <p:nvPicPr>
            <p:cNvPr id="347" name="" descr=""/>
            <p:cNvPicPr/>
            <p:nvPr/>
          </p:nvPicPr>
          <p:blipFill>
            <a:blip r:embed="rId1"/>
            <a:srcRect l="17474" t="16115" r="0" b="14042"/>
            <a:stretch/>
          </p:blipFill>
          <p:spPr>
            <a:xfrm>
              <a:off x="4800600" y="228600"/>
              <a:ext cx="7315200" cy="3429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8" name=""/>
            <p:cNvSpPr/>
            <p:nvPr/>
          </p:nvSpPr>
          <p:spPr>
            <a:xfrm>
              <a:off x="10739160" y="2074680"/>
              <a:ext cx="1376640" cy="2638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7722000" y="2013480"/>
              <a:ext cx="1032840" cy="18072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8931600" y="690480"/>
              <a:ext cx="258120" cy="2638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1" name=""/>
            <p:cNvSpPr txBox="1"/>
            <p:nvPr/>
          </p:nvSpPr>
          <p:spPr>
            <a:xfrm>
              <a:off x="8673480" y="228600"/>
              <a:ext cx="516240" cy="5335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2.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52" name=""/>
            <p:cNvSpPr txBox="1"/>
            <p:nvPr/>
          </p:nvSpPr>
          <p:spPr>
            <a:xfrm>
              <a:off x="10997280" y="1547280"/>
              <a:ext cx="516240" cy="533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1.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53" name=""/>
            <p:cNvSpPr txBox="1"/>
            <p:nvPr/>
          </p:nvSpPr>
          <p:spPr>
            <a:xfrm>
              <a:off x="7382520" y="1547280"/>
              <a:ext cx="516240" cy="533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3.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354" name="" descr=""/>
          <p:cNvPicPr/>
          <p:nvPr/>
        </p:nvPicPr>
        <p:blipFill>
          <a:blip r:embed="rId2"/>
          <a:srcRect l="16463" t="10484" r="1492" b="56333"/>
          <a:stretch/>
        </p:blipFill>
        <p:spPr>
          <a:xfrm>
            <a:off x="228600" y="3886200"/>
            <a:ext cx="7086600" cy="1594440"/>
          </a:xfrm>
          <a:prstGeom prst="rect">
            <a:avLst/>
          </a:prstGeom>
          <a:ln w="0">
            <a:noFill/>
          </a:ln>
        </p:spPr>
      </p:pic>
      <p:pic>
        <p:nvPicPr>
          <p:cNvPr id="355" name="" descr=""/>
          <p:cNvPicPr/>
          <p:nvPr/>
        </p:nvPicPr>
        <p:blipFill>
          <a:blip r:embed="rId3"/>
          <a:srcRect l="16435" t="10537" r="5557" b="12166"/>
          <a:stretch/>
        </p:blipFill>
        <p:spPr>
          <a:xfrm>
            <a:off x="5715000" y="3194280"/>
            <a:ext cx="6629040" cy="3663360"/>
          </a:xfrm>
          <a:prstGeom prst="rect">
            <a:avLst/>
          </a:prstGeom>
          <a:ln w="0">
            <a:noFill/>
          </a:ln>
        </p:spPr>
      </p:pic>
      <p:pic>
        <p:nvPicPr>
          <p:cNvPr id="356" name="" descr=""/>
          <p:cNvPicPr/>
          <p:nvPr/>
        </p:nvPicPr>
        <p:blipFill>
          <a:blip r:embed="rId4"/>
          <a:srcRect l="16435" t="10484" r="46612" b="48961"/>
          <a:stretch/>
        </p:blipFill>
        <p:spPr>
          <a:xfrm>
            <a:off x="457200" y="1537560"/>
            <a:ext cx="5713560" cy="34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ctangle 8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Rectangle 10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0" name="Rectangle 12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10287000" y="1828800"/>
            <a:ext cx="457200" cy="46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1.</a:t>
            </a:r>
            <a:endParaRPr b="1" lang="en-US" sz="2400" spc="-1" strike="noStrike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362" name=""/>
          <p:cNvGrpSpPr/>
          <p:nvPr/>
        </p:nvGrpSpPr>
        <p:grpSpPr>
          <a:xfrm>
            <a:off x="4800600" y="228600"/>
            <a:ext cx="7315200" cy="3429000"/>
            <a:chOff x="4800600" y="228600"/>
            <a:chExt cx="7315200" cy="3429000"/>
          </a:xfrm>
        </p:grpSpPr>
        <p:pic>
          <p:nvPicPr>
            <p:cNvPr id="363" name="" descr=""/>
            <p:cNvPicPr/>
            <p:nvPr/>
          </p:nvPicPr>
          <p:blipFill>
            <a:blip r:embed="rId1"/>
            <a:srcRect l="17474" t="16115" r="0" b="14042"/>
            <a:stretch/>
          </p:blipFill>
          <p:spPr>
            <a:xfrm>
              <a:off x="4800600" y="228600"/>
              <a:ext cx="7315200" cy="3429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4" name=""/>
            <p:cNvSpPr/>
            <p:nvPr/>
          </p:nvSpPr>
          <p:spPr>
            <a:xfrm>
              <a:off x="10739160" y="2074680"/>
              <a:ext cx="1376640" cy="2638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7722000" y="2013480"/>
              <a:ext cx="1032840" cy="18072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8931600" y="690480"/>
              <a:ext cx="258120" cy="2638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7" name=""/>
            <p:cNvSpPr txBox="1"/>
            <p:nvPr/>
          </p:nvSpPr>
          <p:spPr>
            <a:xfrm>
              <a:off x="8673480" y="228600"/>
              <a:ext cx="516240" cy="5335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2.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8" name=""/>
            <p:cNvSpPr txBox="1"/>
            <p:nvPr/>
          </p:nvSpPr>
          <p:spPr>
            <a:xfrm>
              <a:off x="10997280" y="1547280"/>
              <a:ext cx="516240" cy="533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1.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9" name=""/>
            <p:cNvSpPr txBox="1"/>
            <p:nvPr/>
          </p:nvSpPr>
          <p:spPr>
            <a:xfrm>
              <a:off x="7382520" y="1547280"/>
              <a:ext cx="516240" cy="533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3.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370" name="" descr=""/>
          <p:cNvPicPr/>
          <p:nvPr/>
        </p:nvPicPr>
        <p:blipFill>
          <a:blip r:embed="rId2"/>
          <a:srcRect l="16435" t="10484" r="46612" b="48961"/>
          <a:stretch/>
        </p:blipFill>
        <p:spPr>
          <a:xfrm>
            <a:off x="457200" y="1537560"/>
            <a:ext cx="3429000" cy="2095560"/>
          </a:xfrm>
          <a:prstGeom prst="rect">
            <a:avLst/>
          </a:prstGeom>
          <a:ln w="0">
            <a:noFill/>
          </a:ln>
        </p:spPr>
      </p:pic>
      <p:pic>
        <p:nvPicPr>
          <p:cNvPr id="371" name="" descr=""/>
          <p:cNvPicPr/>
          <p:nvPr/>
        </p:nvPicPr>
        <p:blipFill>
          <a:blip r:embed="rId3"/>
          <a:srcRect l="16435" t="10537" r="5557" b="12166"/>
          <a:stretch/>
        </p:blipFill>
        <p:spPr>
          <a:xfrm>
            <a:off x="5715000" y="3194280"/>
            <a:ext cx="6629040" cy="3663360"/>
          </a:xfrm>
          <a:prstGeom prst="rect">
            <a:avLst/>
          </a:prstGeom>
          <a:ln w="0">
            <a:noFill/>
          </a:ln>
        </p:spPr>
      </p:pic>
      <p:pic>
        <p:nvPicPr>
          <p:cNvPr id="372" name="" descr=""/>
          <p:cNvPicPr/>
          <p:nvPr/>
        </p:nvPicPr>
        <p:blipFill>
          <a:blip r:embed="rId4"/>
          <a:srcRect l="16463" t="10484" r="1492" b="56333"/>
          <a:stretch/>
        </p:blipFill>
        <p:spPr>
          <a:xfrm>
            <a:off x="228600" y="2971800"/>
            <a:ext cx="11150640" cy="250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13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Rectangle 14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6" name="Rectangle 15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7" name=""/>
          <p:cNvSpPr txBox="1"/>
          <p:nvPr/>
        </p:nvSpPr>
        <p:spPr>
          <a:xfrm>
            <a:off x="10287000" y="1828800"/>
            <a:ext cx="457200" cy="46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400" spc="-1" strike="noStrike">
                <a:solidFill>
                  <a:srgbClr val="ff0000"/>
                </a:solidFill>
                <a:latin typeface="Calibri"/>
              </a:rPr>
              <a:t>1.</a:t>
            </a:r>
            <a:endParaRPr b="1" lang="en-US" sz="2400" spc="-1" strike="noStrike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378" name=""/>
          <p:cNvGrpSpPr/>
          <p:nvPr/>
        </p:nvGrpSpPr>
        <p:grpSpPr>
          <a:xfrm>
            <a:off x="4800600" y="228600"/>
            <a:ext cx="7315200" cy="3429000"/>
            <a:chOff x="4800600" y="228600"/>
            <a:chExt cx="7315200" cy="3429000"/>
          </a:xfrm>
        </p:grpSpPr>
        <p:pic>
          <p:nvPicPr>
            <p:cNvPr id="379" name="" descr=""/>
            <p:cNvPicPr/>
            <p:nvPr/>
          </p:nvPicPr>
          <p:blipFill>
            <a:blip r:embed="rId1"/>
            <a:srcRect l="17474" t="16115" r="0" b="14042"/>
            <a:stretch/>
          </p:blipFill>
          <p:spPr>
            <a:xfrm>
              <a:off x="4800600" y="228600"/>
              <a:ext cx="7315200" cy="3429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0" name=""/>
            <p:cNvSpPr/>
            <p:nvPr/>
          </p:nvSpPr>
          <p:spPr>
            <a:xfrm>
              <a:off x="10739160" y="2074680"/>
              <a:ext cx="1376640" cy="2638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7722000" y="2013480"/>
              <a:ext cx="1032840" cy="18072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8931600" y="690480"/>
              <a:ext cx="258120" cy="263880"/>
            </a:xfrm>
            <a:prstGeom prst="rect">
              <a:avLst/>
            </a:prstGeom>
            <a:noFill/>
            <a:ln w="29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4400" rIns="104400" tIns="59400" bIns="594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3" name=""/>
            <p:cNvSpPr txBox="1"/>
            <p:nvPr/>
          </p:nvSpPr>
          <p:spPr>
            <a:xfrm>
              <a:off x="8673480" y="228600"/>
              <a:ext cx="516240" cy="5335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2.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84" name=""/>
            <p:cNvSpPr txBox="1"/>
            <p:nvPr/>
          </p:nvSpPr>
          <p:spPr>
            <a:xfrm>
              <a:off x="10997280" y="1547280"/>
              <a:ext cx="516240" cy="533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1.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85" name=""/>
            <p:cNvSpPr txBox="1"/>
            <p:nvPr/>
          </p:nvSpPr>
          <p:spPr>
            <a:xfrm>
              <a:off x="7382520" y="1547280"/>
              <a:ext cx="516240" cy="533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noAutofit/>
            </a:bodyPr>
            <a:p>
              <a:r>
                <a:rPr b="1" lang="en-US" sz="2400" spc="-1" strike="noStrike">
                  <a:solidFill>
                    <a:srgbClr val="ff0000"/>
                  </a:solidFill>
                  <a:latin typeface="Calibri"/>
                </a:rPr>
                <a:t>3.</a:t>
              </a:r>
              <a:endParaRPr b="1" lang="en-US" sz="2400" spc="-1" strike="noStrike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386" name="" descr=""/>
          <p:cNvPicPr/>
          <p:nvPr/>
        </p:nvPicPr>
        <p:blipFill>
          <a:blip r:embed="rId2"/>
          <a:srcRect l="16435" t="10484" r="46612" b="48961"/>
          <a:stretch/>
        </p:blipFill>
        <p:spPr>
          <a:xfrm>
            <a:off x="457200" y="1537560"/>
            <a:ext cx="3429000" cy="2095560"/>
          </a:xfrm>
          <a:prstGeom prst="rect">
            <a:avLst/>
          </a:prstGeom>
          <a:ln w="0">
            <a:noFill/>
          </a:ln>
        </p:spPr>
      </p:pic>
      <p:pic>
        <p:nvPicPr>
          <p:cNvPr id="387" name="" descr=""/>
          <p:cNvPicPr/>
          <p:nvPr/>
        </p:nvPicPr>
        <p:blipFill>
          <a:blip r:embed="rId3"/>
          <a:srcRect l="16463" t="10484" r="1492" b="56333"/>
          <a:stretch/>
        </p:blipFill>
        <p:spPr>
          <a:xfrm>
            <a:off x="228600" y="3886200"/>
            <a:ext cx="7086600" cy="1594440"/>
          </a:xfrm>
          <a:prstGeom prst="rect">
            <a:avLst/>
          </a:prstGeom>
          <a:ln w="0">
            <a:noFill/>
          </a:ln>
        </p:spPr>
      </p:pic>
      <p:pic>
        <p:nvPicPr>
          <p:cNvPr id="388" name="" descr=""/>
          <p:cNvPicPr/>
          <p:nvPr/>
        </p:nvPicPr>
        <p:blipFill>
          <a:blip r:embed="rId4"/>
          <a:srcRect l="16435" t="10537" r="5557" b="12166"/>
          <a:stretch/>
        </p:blipFill>
        <p:spPr>
          <a:xfrm>
            <a:off x="3243960" y="1828800"/>
            <a:ext cx="9100080" cy="502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1. Übersicht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0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1" name="Grafik 8" descr="Ein Bild, das Reptil, Dinosaurier, Eidechse, Frosch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331200" y="2431080"/>
            <a:ext cx="2577240" cy="2260800"/>
          </a:xfrm>
          <a:prstGeom prst="rect">
            <a:avLst/>
          </a:prstGeom>
          <a:ln w="0">
            <a:noFill/>
          </a:ln>
        </p:spPr>
      </p:pic>
      <p:pic>
        <p:nvPicPr>
          <p:cNvPr id="92" name="Grafik 12" descr=""/>
          <p:cNvPicPr/>
          <p:nvPr/>
        </p:nvPicPr>
        <p:blipFill>
          <a:blip r:embed="rId2"/>
          <a:stretch/>
        </p:blipFill>
        <p:spPr>
          <a:xfrm>
            <a:off x="4354560" y="2378520"/>
            <a:ext cx="3464280" cy="2265840"/>
          </a:xfrm>
          <a:prstGeom prst="rect">
            <a:avLst/>
          </a:prstGeom>
          <a:ln w="0">
            <a:noFill/>
          </a:ln>
        </p:spPr>
      </p:pic>
      <p:pic>
        <p:nvPicPr>
          <p:cNvPr id="93" name="Grafik 14" descr="Ein Bild, das drinnen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9415800" y="2381760"/>
            <a:ext cx="2444760" cy="2324520"/>
          </a:xfrm>
          <a:prstGeom prst="rect">
            <a:avLst/>
          </a:prstGeom>
          <a:ln w="0">
            <a:noFill/>
          </a:ln>
        </p:spPr>
      </p:pic>
      <p:sp>
        <p:nvSpPr>
          <p:cNvPr id="94" name="Pfeil: nach rechts 15"/>
          <p:cNvSpPr/>
          <p:nvPr/>
        </p:nvSpPr>
        <p:spPr>
          <a:xfrm>
            <a:off x="3044880" y="3301920"/>
            <a:ext cx="110844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5" name="Pfeil: nach rechts 16"/>
          <p:cNvSpPr/>
          <p:nvPr/>
        </p:nvSpPr>
        <p:spPr>
          <a:xfrm>
            <a:off x="8062200" y="3269520"/>
            <a:ext cx="120240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6" name="Textfeld 17"/>
          <p:cNvSpPr/>
          <p:nvPr/>
        </p:nvSpPr>
        <p:spPr>
          <a:xfrm>
            <a:off x="3179880" y="3359520"/>
            <a:ext cx="679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Slicer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feld 18"/>
          <p:cNvSpPr/>
          <p:nvPr/>
        </p:nvSpPr>
        <p:spPr>
          <a:xfrm>
            <a:off x="8020080" y="3327120"/>
            <a:ext cx="1249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3D-Drucker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Rechteck 21"/>
          <p:cNvSpPr/>
          <p:nvPr/>
        </p:nvSpPr>
        <p:spPr>
          <a:xfrm>
            <a:off x="1156680" y="5066640"/>
            <a:ext cx="892800" cy="222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" name="Textfeld 20"/>
          <p:cNvSpPr/>
          <p:nvPr/>
        </p:nvSpPr>
        <p:spPr>
          <a:xfrm>
            <a:off x="1116000" y="4984560"/>
            <a:ext cx="99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3D-Datei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Rechteck 22"/>
          <p:cNvSpPr/>
          <p:nvPr/>
        </p:nvSpPr>
        <p:spPr>
          <a:xfrm>
            <a:off x="5594400" y="5001840"/>
            <a:ext cx="1302120" cy="2872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" name="Textfeld 23"/>
          <p:cNvSpPr/>
          <p:nvPr/>
        </p:nvSpPr>
        <p:spPr>
          <a:xfrm>
            <a:off x="5568120" y="4945680"/>
            <a:ext cx="135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.gcode-Datei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chteck 24"/>
          <p:cNvSpPr/>
          <p:nvPr/>
        </p:nvSpPr>
        <p:spPr>
          <a:xfrm>
            <a:off x="9978120" y="4898880"/>
            <a:ext cx="1152720" cy="222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" name="Textfeld 25"/>
          <p:cNvSpPr/>
          <p:nvPr/>
        </p:nvSpPr>
        <p:spPr>
          <a:xfrm>
            <a:off x="9978120" y="4825440"/>
            <a:ext cx="1302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3D-Objekt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570600" y="2260440"/>
            <a:ext cx="10611720" cy="422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Der Slicer: Stützstrukturen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Stützstruktur automatisch hinzufügen:      +All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94" name="Grafik 8" descr=""/>
          <p:cNvPicPr/>
          <p:nvPr/>
        </p:nvPicPr>
        <p:blipFill>
          <a:blip r:embed="rId1"/>
          <a:stretch/>
        </p:blipFill>
        <p:spPr>
          <a:xfrm>
            <a:off x="10524600" y="1688760"/>
            <a:ext cx="1667160" cy="5168880"/>
          </a:xfrm>
          <a:prstGeom prst="rect">
            <a:avLst/>
          </a:prstGeom>
          <a:ln w="0">
            <a:noFill/>
          </a:ln>
        </p:spPr>
      </p:pic>
      <p:sp>
        <p:nvSpPr>
          <p:cNvPr id="395" name="Ellipse 10"/>
          <p:cNvSpPr/>
          <p:nvPr/>
        </p:nvSpPr>
        <p:spPr>
          <a:xfrm>
            <a:off x="11367360" y="5290920"/>
            <a:ext cx="771840" cy="48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96" name="Ellipse 12"/>
          <p:cNvSpPr/>
          <p:nvPr/>
        </p:nvSpPr>
        <p:spPr>
          <a:xfrm>
            <a:off x="5490000" y="2584800"/>
            <a:ext cx="771840" cy="48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97" name="Grafik 17" descr="Cursor mit einfarbiger Füllung"/>
          <p:cNvPicPr/>
          <p:nvPr/>
        </p:nvPicPr>
        <p:blipFill>
          <a:blip r:embed="rId2"/>
          <a:stretch/>
        </p:blipFill>
        <p:spPr>
          <a:xfrm rot="1879800">
            <a:off x="5196240" y="4578840"/>
            <a:ext cx="376560" cy="376560"/>
          </a:xfrm>
          <a:prstGeom prst="rect">
            <a:avLst/>
          </a:prstGeom>
          <a:ln w="0">
            <a:noFill/>
          </a:ln>
        </p:spPr>
      </p:pic>
      <p:pic>
        <p:nvPicPr>
          <p:cNvPr id="398" name="Grafik 18" descr=""/>
          <p:cNvPicPr/>
          <p:nvPr/>
        </p:nvPicPr>
        <p:blipFill>
          <a:blip r:embed="rId3"/>
          <a:stretch/>
        </p:blipFill>
        <p:spPr>
          <a:xfrm>
            <a:off x="6663600" y="3257280"/>
            <a:ext cx="3482640" cy="36003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399" name="Pfeil: nach links 19"/>
          <p:cNvSpPr/>
          <p:nvPr/>
        </p:nvSpPr>
        <p:spPr>
          <a:xfrm>
            <a:off x="9940680" y="4900680"/>
            <a:ext cx="644760" cy="5367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570600" y="2260440"/>
            <a:ext cx="10611720" cy="422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Der Slicer: Stützstrukturen 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Stützstruktur automatisch hinzufügen:      +All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Bei Bedarf manuell Stützen hinzufügen (Linksklick)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05" name="Grafik 8" descr=""/>
          <p:cNvPicPr/>
          <p:nvPr/>
        </p:nvPicPr>
        <p:blipFill>
          <a:blip r:embed="rId1"/>
          <a:stretch/>
        </p:blipFill>
        <p:spPr>
          <a:xfrm>
            <a:off x="10524600" y="1688760"/>
            <a:ext cx="1667160" cy="5168880"/>
          </a:xfrm>
          <a:prstGeom prst="rect">
            <a:avLst/>
          </a:prstGeom>
          <a:ln w="0">
            <a:noFill/>
          </a:ln>
        </p:spPr>
      </p:pic>
      <p:pic>
        <p:nvPicPr>
          <p:cNvPr id="406" name="Grafik 15" descr=""/>
          <p:cNvPicPr/>
          <p:nvPr/>
        </p:nvPicPr>
        <p:blipFill>
          <a:blip r:embed="rId2"/>
          <a:stretch/>
        </p:blipFill>
        <p:spPr>
          <a:xfrm>
            <a:off x="6663600" y="3257280"/>
            <a:ext cx="3482640" cy="36003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07" name="Grafik 5" descr=""/>
          <p:cNvPicPr/>
          <p:nvPr/>
        </p:nvPicPr>
        <p:blipFill>
          <a:blip r:embed="rId3"/>
          <a:stretch/>
        </p:blipFill>
        <p:spPr>
          <a:xfrm>
            <a:off x="3233160" y="3765600"/>
            <a:ext cx="3052440" cy="3092040"/>
          </a:xfrm>
          <a:prstGeom prst="rect">
            <a:avLst/>
          </a:prstGeom>
          <a:ln w="0">
            <a:noFill/>
          </a:ln>
        </p:spPr>
      </p:pic>
      <p:pic>
        <p:nvPicPr>
          <p:cNvPr id="408" name="Grafik 17" descr="Cursor mit einfarbiger Füllung"/>
          <p:cNvPicPr/>
          <p:nvPr/>
        </p:nvPicPr>
        <p:blipFill>
          <a:blip r:embed="rId4"/>
          <a:stretch/>
        </p:blipFill>
        <p:spPr>
          <a:xfrm rot="1879800">
            <a:off x="5746680" y="4578840"/>
            <a:ext cx="376560" cy="376560"/>
          </a:xfrm>
          <a:prstGeom prst="rect">
            <a:avLst/>
          </a:prstGeom>
          <a:ln w="0">
            <a:noFill/>
          </a:ln>
        </p:spPr>
      </p:pic>
      <p:sp>
        <p:nvSpPr>
          <p:cNvPr id="409" name="Pfeil: nach links 4"/>
          <p:cNvSpPr/>
          <p:nvPr/>
        </p:nvSpPr>
        <p:spPr>
          <a:xfrm>
            <a:off x="9940680" y="4900680"/>
            <a:ext cx="644760" cy="5367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0" name="Pfeil: nach links 13"/>
          <p:cNvSpPr/>
          <p:nvPr/>
        </p:nvSpPr>
        <p:spPr>
          <a:xfrm>
            <a:off x="6095880" y="5169240"/>
            <a:ext cx="644760" cy="5367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4. Slicer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570600" y="2260440"/>
            <a:ext cx="10611720" cy="422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Der Slicer: Slicen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16" name="Grafik 5" descr=""/>
          <p:cNvPicPr/>
          <p:nvPr/>
        </p:nvPicPr>
        <p:blipFill>
          <a:blip r:embed="rId1"/>
          <a:stretch/>
        </p:blipFill>
        <p:spPr>
          <a:xfrm>
            <a:off x="5387760" y="3232080"/>
            <a:ext cx="6784560" cy="3625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417" name="Ellipse 14"/>
          <p:cNvSpPr/>
          <p:nvPr/>
        </p:nvSpPr>
        <p:spPr>
          <a:xfrm>
            <a:off x="11097000" y="5381280"/>
            <a:ext cx="1094400" cy="48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8" name="Rechteck 4"/>
          <p:cNvSpPr/>
          <p:nvPr/>
        </p:nvSpPr>
        <p:spPr>
          <a:xfrm>
            <a:off x="2176920" y="5788440"/>
            <a:ext cx="1015200" cy="2872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9" name="Textfeld 12"/>
          <p:cNvSpPr/>
          <p:nvPr/>
        </p:nvSpPr>
        <p:spPr>
          <a:xfrm>
            <a:off x="2148840" y="5732640"/>
            <a:ext cx="108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.ctb-Datei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0" name="Grafik 16" descr=""/>
          <p:cNvPicPr/>
          <p:nvPr/>
        </p:nvPicPr>
        <p:blipFill>
          <a:blip r:embed="rId2"/>
          <a:stretch/>
        </p:blipFill>
        <p:spPr>
          <a:xfrm>
            <a:off x="1880280" y="397692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21" name="Grafik 17" descr=""/>
          <p:cNvPicPr/>
          <p:nvPr/>
        </p:nvPicPr>
        <p:blipFill>
          <a:blip r:embed="rId3"/>
          <a:stretch/>
        </p:blipFill>
        <p:spPr>
          <a:xfrm>
            <a:off x="1823400" y="403992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22" name="Grafik 18" descr=""/>
          <p:cNvPicPr/>
          <p:nvPr/>
        </p:nvPicPr>
        <p:blipFill>
          <a:blip r:embed="rId4"/>
          <a:stretch/>
        </p:blipFill>
        <p:spPr>
          <a:xfrm>
            <a:off x="1766880" y="409644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23" name="Grafik 19" descr=""/>
          <p:cNvPicPr/>
          <p:nvPr/>
        </p:nvPicPr>
        <p:blipFill>
          <a:blip r:embed="rId5"/>
          <a:stretch/>
        </p:blipFill>
        <p:spPr>
          <a:xfrm>
            <a:off x="1710000" y="415944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24" name="Grafik 20" descr=""/>
          <p:cNvPicPr/>
          <p:nvPr/>
        </p:nvPicPr>
        <p:blipFill>
          <a:blip r:embed="rId6"/>
          <a:stretch/>
        </p:blipFill>
        <p:spPr>
          <a:xfrm>
            <a:off x="1650240" y="422496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25" name="Grafik 21" descr=""/>
          <p:cNvPicPr/>
          <p:nvPr/>
        </p:nvPicPr>
        <p:blipFill>
          <a:blip r:embed="rId7"/>
          <a:stretch/>
        </p:blipFill>
        <p:spPr>
          <a:xfrm>
            <a:off x="1593360" y="428796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26" name="Grafik 22" descr=""/>
          <p:cNvPicPr/>
          <p:nvPr/>
        </p:nvPicPr>
        <p:blipFill>
          <a:blip r:embed="rId8"/>
          <a:stretch/>
        </p:blipFill>
        <p:spPr>
          <a:xfrm>
            <a:off x="1536840" y="434448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427" name="Grafik 23" descr=""/>
          <p:cNvPicPr/>
          <p:nvPr/>
        </p:nvPicPr>
        <p:blipFill>
          <a:blip r:embed="rId9"/>
          <a:stretch/>
        </p:blipFill>
        <p:spPr>
          <a:xfrm>
            <a:off x="1479960" y="440748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428" name="Pfeil: nach links 24"/>
          <p:cNvSpPr/>
          <p:nvPr/>
        </p:nvSpPr>
        <p:spPr>
          <a:xfrm>
            <a:off x="4323600" y="4450320"/>
            <a:ext cx="874800" cy="69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5. 3D-Drucker Praxis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2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1155600" y="2217240"/>
            <a:ext cx="9880560" cy="39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Eigenschaften/Grenzen des MSLA-Drucks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Schichthöhen (üblich):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0,01 – 0,1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[mm]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Min. Linienbreite X/Y: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0,0285 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[mm]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Druckraum (B x T x H)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219 x 123 x 250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	</a:t>
            </a: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[mm]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Keine „leeren“ Formen möglich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Keine „Saugglocken“ möglich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Drucker druckt „blind“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Flüsiges Resin ist giftig!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Textfeld 5"/>
          <p:cNvSpPr/>
          <p:nvPr/>
        </p:nvSpPr>
        <p:spPr>
          <a:xfrm>
            <a:off x="9494280" y="6521040"/>
            <a:ext cx="1990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Für Elegoo Saturn 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5" name="" descr=""/>
          <p:cNvPicPr/>
          <p:nvPr/>
        </p:nvPicPr>
        <p:blipFill>
          <a:blip r:embed="rId1"/>
          <a:srcRect l="11005" t="0" r="6765" b="0"/>
          <a:stretch/>
        </p:blipFill>
        <p:spPr>
          <a:xfrm>
            <a:off x="7480440" y="2098800"/>
            <a:ext cx="4178160" cy="338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5. 3D-Drucker Praxis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39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1155600" y="2217240"/>
            <a:ext cx="9880560" cy="39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ctb-Datei auf den Drucker bekommen: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USB-Stick rechts neben Drucker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1" name="Grafik 8" descr="USB-Stick mit einfarbiger Füllung"/>
          <p:cNvPicPr/>
          <p:nvPr/>
        </p:nvPicPr>
        <p:blipFill>
          <a:blip r:embed="rId1"/>
          <a:stretch/>
        </p:blipFill>
        <p:spPr>
          <a:xfrm>
            <a:off x="8832600" y="3742920"/>
            <a:ext cx="2133360" cy="2133360"/>
          </a:xfrm>
          <a:prstGeom prst="rect">
            <a:avLst/>
          </a:prstGeom>
          <a:ln w="0">
            <a:noFill/>
          </a:ln>
        </p:spPr>
      </p:pic>
      <p:pic>
        <p:nvPicPr>
          <p:cNvPr id="442" name="Grafik 17" descr="USB mit einfarbiger Füllung"/>
          <p:cNvPicPr/>
          <p:nvPr/>
        </p:nvPicPr>
        <p:blipFill>
          <a:blip r:embed="rId2"/>
          <a:stretch/>
        </p:blipFill>
        <p:spPr>
          <a:xfrm>
            <a:off x="7629840" y="2787480"/>
            <a:ext cx="1910520" cy="191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5. 3D-Drucker Praxis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6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1155600" y="2217240"/>
            <a:ext cx="9880560" cy="4565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Materialien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Flüssiges Resin ist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giftig!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Handhabung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nur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mit </a:t>
            </a: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FFP2 Maske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und</a:t>
            </a:r>
            <a:br>
              <a:rPr sz="2400"/>
            </a:b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Einmal-Handschuhe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2400" spc="-1" strike="noStrike" u="sng">
                <a:solidFill>
                  <a:srgbClr val="000000"/>
                </a:solidFill>
                <a:uFillTx/>
                <a:latin typeface="Calibri"/>
              </a:rPr>
              <a:t>Vorher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Küchentücher bereitlegen!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8" name="Grafik 3" descr=""/>
          <p:cNvPicPr/>
          <p:nvPr/>
        </p:nvPicPr>
        <p:blipFill>
          <a:blip r:embed="rId1"/>
          <a:stretch/>
        </p:blipFill>
        <p:spPr>
          <a:xfrm>
            <a:off x="8773920" y="370440"/>
            <a:ext cx="2844360" cy="795960"/>
          </a:xfrm>
          <a:prstGeom prst="rect">
            <a:avLst/>
          </a:prstGeom>
          <a:ln w="0">
            <a:noFill/>
          </a:ln>
        </p:spPr>
      </p:pic>
      <p:sp>
        <p:nvSpPr>
          <p:cNvPr id="449" name="Ellipse 4"/>
          <p:cNvSpPr/>
          <p:nvPr/>
        </p:nvSpPr>
        <p:spPr>
          <a:xfrm>
            <a:off x="10419840" y="382320"/>
            <a:ext cx="704880" cy="657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50" name="Grafik 6" descr="Ein Bild, das Text, Flasche, löslich, Lösung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7480440" y="2403720"/>
            <a:ext cx="3816360" cy="38163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451" name="Rechteck 16"/>
          <p:cNvSpPr/>
          <p:nvPr/>
        </p:nvSpPr>
        <p:spPr>
          <a:xfrm>
            <a:off x="381600" y="4574520"/>
            <a:ext cx="2059200" cy="1961640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52" name="Grafik 15" descr="Fausthandschuhe mit einfarbiger Füllung"/>
          <p:cNvPicPr/>
          <p:nvPr/>
        </p:nvPicPr>
        <p:blipFill>
          <a:blip r:embed="rId3"/>
          <a:stretch/>
        </p:blipFill>
        <p:spPr>
          <a:xfrm>
            <a:off x="478080" y="5259960"/>
            <a:ext cx="1329120" cy="1329120"/>
          </a:xfrm>
          <a:prstGeom prst="rect">
            <a:avLst/>
          </a:prstGeom>
          <a:ln w="0">
            <a:noFill/>
          </a:ln>
        </p:spPr>
      </p:pic>
      <p:pic>
        <p:nvPicPr>
          <p:cNvPr id="453" name="Grafik 18" descr="N95-Maske mit einfarbiger Füllung"/>
          <p:cNvPicPr/>
          <p:nvPr/>
        </p:nvPicPr>
        <p:blipFill>
          <a:blip r:embed="rId4"/>
          <a:stretch/>
        </p:blipFill>
        <p:spPr>
          <a:xfrm>
            <a:off x="1072800" y="4569480"/>
            <a:ext cx="1297080" cy="1297080"/>
          </a:xfrm>
          <a:prstGeom prst="rect">
            <a:avLst/>
          </a:prstGeom>
          <a:ln w="0">
            <a:noFill/>
          </a:ln>
        </p:spPr>
      </p:pic>
      <p:sp>
        <p:nvSpPr>
          <p:cNvPr id="454" name=""/>
          <p:cNvSpPr txBox="1"/>
          <p:nvPr/>
        </p:nvSpPr>
        <p:spPr>
          <a:xfrm>
            <a:off x="2743200" y="4968000"/>
            <a:ext cx="4572000" cy="11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Danach bzw. wenn andere im Raum sind: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Immer mit offener Tür / Durchlüften!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5. 3D-Drucker Praxis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58" name="Rechteck 19"/>
          <p:cNvSpPr/>
          <p:nvPr/>
        </p:nvSpPr>
        <p:spPr>
          <a:xfrm>
            <a:off x="3053880" y="3763800"/>
            <a:ext cx="1677600" cy="286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59" name="Grafik 6" descr=""/>
          <p:cNvPicPr/>
          <p:nvPr/>
        </p:nvPicPr>
        <p:blipFill>
          <a:blip r:embed="rId1"/>
          <a:stretch/>
        </p:blipFill>
        <p:spPr>
          <a:xfrm>
            <a:off x="6850800" y="1999440"/>
            <a:ext cx="5277600" cy="1843920"/>
          </a:xfrm>
          <a:prstGeom prst="rect">
            <a:avLst/>
          </a:prstGeom>
          <a:ln w="0">
            <a:noFill/>
          </a:ln>
        </p:spPr>
      </p:pic>
      <p:sp>
        <p:nvSpPr>
          <p:cNvPr id="460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1155600" y="2217240"/>
            <a:ext cx="9880560" cy="39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Reinigung Drucker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Druckbett &amp; Tank sollte vor dem Druck geprüft werden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Auf Fragmente, Reste, Partikel, … 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Druckbett kann abgenommen werden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Unbedingt Bescheid geben wenn ein Druck schiefgelaufen ist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2" name="Grafik 10" descr="Eimer und Wischmopp mit einfarbiger Füllung"/>
          <p:cNvPicPr/>
          <p:nvPr/>
        </p:nvPicPr>
        <p:blipFill>
          <a:blip r:embed="rId2"/>
          <a:stretch/>
        </p:blipFill>
        <p:spPr>
          <a:xfrm>
            <a:off x="9849240" y="4372560"/>
            <a:ext cx="2635920" cy="2635920"/>
          </a:xfrm>
          <a:prstGeom prst="rect">
            <a:avLst/>
          </a:prstGeom>
          <a:ln w="0">
            <a:noFill/>
          </a:ln>
        </p:spPr>
      </p:pic>
      <p:sp>
        <p:nvSpPr>
          <p:cNvPr id="463" name="Rechteck 16"/>
          <p:cNvSpPr/>
          <p:nvPr/>
        </p:nvSpPr>
        <p:spPr>
          <a:xfrm>
            <a:off x="381600" y="4574520"/>
            <a:ext cx="2059200" cy="1961640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64" name="Grafik 17" descr="Fausthandschuhe mit einfarbiger Füllung"/>
          <p:cNvPicPr/>
          <p:nvPr/>
        </p:nvPicPr>
        <p:blipFill>
          <a:blip r:embed="rId3"/>
          <a:stretch/>
        </p:blipFill>
        <p:spPr>
          <a:xfrm>
            <a:off x="478080" y="5259960"/>
            <a:ext cx="1329120" cy="1329120"/>
          </a:xfrm>
          <a:prstGeom prst="rect">
            <a:avLst/>
          </a:prstGeom>
          <a:ln w="0">
            <a:noFill/>
          </a:ln>
        </p:spPr>
      </p:pic>
      <p:pic>
        <p:nvPicPr>
          <p:cNvPr id="465" name="Grafik 18" descr="N95-Maske mit einfarbiger Füllung"/>
          <p:cNvPicPr/>
          <p:nvPr/>
        </p:nvPicPr>
        <p:blipFill>
          <a:blip r:embed="rId4"/>
          <a:stretch/>
        </p:blipFill>
        <p:spPr>
          <a:xfrm>
            <a:off x="1072800" y="4569480"/>
            <a:ext cx="1297080" cy="129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5. 3D-Drucker Praxis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8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9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1155600" y="2217240"/>
            <a:ext cx="9880560" cy="39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Drucken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2120" indent="-222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Druck starten mit „Print“, die zu druckende Datei wählen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2120" indent="-222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Danach Druckbett abnehmen &amp; abtropfen lassen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2120" indent="-222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Teile vom Druckbett nehmen: viel Zewa verwenden!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667080" indent="-222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Alles mit Resin dran → Restmüll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67080" indent="-222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Falls Resin an Möbilar kommt → Reinigen mit Alkohol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67080" indent="-222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Resin auf Haut → sofort mit Seife abwaschen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1" marL="667080" indent="-222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Resin in Auge / Schleimhäuten → Notarzt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marL="222120" indent="-222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Nach Möglichkeit dabei kein Werkzeug nutzen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2120" indent="-222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Teile reinigen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Rechteck 5"/>
          <p:cNvSpPr/>
          <p:nvPr/>
        </p:nvSpPr>
        <p:spPr>
          <a:xfrm>
            <a:off x="9554760" y="3492360"/>
            <a:ext cx="2059200" cy="1961640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72" name="Grafik 6" descr="Fausthandschuhe mit einfarbiger Füllung"/>
          <p:cNvPicPr/>
          <p:nvPr/>
        </p:nvPicPr>
        <p:blipFill>
          <a:blip r:embed="rId1"/>
          <a:stretch/>
        </p:blipFill>
        <p:spPr>
          <a:xfrm>
            <a:off x="9651240" y="4177800"/>
            <a:ext cx="1329120" cy="1329120"/>
          </a:xfrm>
          <a:prstGeom prst="rect">
            <a:avLst/>
          </a:prstGeom>
          <a:ln w="0">
            <a:noFill/>
          </a:ln>
        </p:spPr>
      </p:pic>
      <p:pic>
        <p:nvPicPr>
          <p:cNvPr id="473" name="Grafik 8" descr="N95-Maske mit einfarbiger Füllung"/>
          <p:cNvPicPr/>
          <p:nvPr/>
        </p:nvPicPr>
        <p:blipFill>
          <a:blip r:embed="rId2"/>
          <a:stretch/>
        </p:blipFill>
        <p:spPr>
          <a:xfrm>
            <a:off x="10245600" y="3487320"/>
            <a:ext cx="1297080" cy="129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5. 3D-Drucker Praxis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7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/>
          </p:nvPr>
        </p:nvSpPr>
        <p:spPr>
          <a:xfrm>
            <a:off x="1155600" y="2217240"/>
            <a:ext cx="9880560" cy="39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Reinigung Druckteil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Isopropanolbad 15min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(Trocknen lassen)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Belichtung 15min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Zeiten sind nur grobe Empfehlungen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Beim Isobad darauf achten, dass keine „Schleier“ mehr am Druck übrig sind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Je länger belichtet wird, umso fester / sicherer wird das Objekt, aber auch umso brüchiger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9" name="Grafik 10" descr="Eimer und Wischmopp mit einfarbiger Füllung"/>
          <p:cNvPicPr/>
          <p:nvPr/>
        </p:nvPicPr>
        <p:blipFill>
          <a:blip r:embed="rId1"/>
          <a:stretch/>
        </p:blipFill>
        <p:spPr>
          <a:xfrm>
            <a:off x="9849240" y="4372560"/>
            <a:ext cx="2635920" cy="2635920"/>
          </a:xfrm>
          <a:prstGeom prst="rect">
            <a:avLst/>
          </a:prstGeom>
          <a:ln w="0">
            <a:noFill/>
          </a:ln>
        </p:spPr>
      </p:pic>
      <p:sp>
        <p:nvSpPr>
          <p:cNvPr id="480" name="Rechteck 5"/>
          <p:cNvSpPr/>
          <p:nvPr/>
        </p:nvSpPr>
        <p:spPr>
          <a:xfrm>
            <a:off x="381600" y="4574520"/>
            <a:ext cx="2059200" cy="1961640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81" name="Grafik 6" descr="Fausthandschuhe mit einfarbiger Füllung"/>
          <p:cNvPicPr/>
          <p:nvPr/>
        </p:nvPicPr>
        <p:blipFill>
          <a:blip r:embed="rId2"/>
          <a:stretch/>
        </p:blipFill>
        <p:spPr>
          <a:xfrm>
            <a:off x="478080" y="5259960"/>
            <a:ext cx="1329120" cy="1329120"/>
          </a:xfrm>
          <a:prstGeom prst="rect">
            <a:avLst/>
          </a:prstGeom>
          <a:ln w="0">
            <a:noFill/>
          </a:ln>
        </p:spPr>
      </p:pic>
      <p:pic>
        <p:nvPicPr>
          <p:cNvPr id="482" name="Grafik 8" descr="N95-Maske mit einfarbiger Füllung"/>
          <p:cNvPicPr/>
          <p:nvPr/>
        </p:nvPicPr>
        <p:blipFill>
          <a:blip r:embed="rId3"/>
          <a:stretch/>
        </p:blipFill>
        <p:spPr>
          <a:xfrm>
            <a:off x="1072800" y="4569480"/>
            <a:ext cx="1297080" cy="1297080"/>
          </a:xfrm>
          <a:prstGeom prst="rect">
            <a:avLst/>
          </a:prstGeom>
          <a:ln w="0">
            <a:noFill/>
          </a:ln>
        </p:spPr>
      </p:pic>
      <p:sp>
        <p:nvSpPr>
          <p:cNvPr id="483" name="Geschweifte Klammer rechts 12"/>
          <p:cNvSpPr/>
          <p:nvPr/>
        </p:nvSpPr>
        <p:spPr>
          <a:xfrm>
            <a:off x="4580280" y="2859840"/>
            <a:ext cx="168480" cy="91836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Textfeld 13"/>
          <p:cNvSpPr/>
          <p:nvPr/>
        </p:nvSpPr>
        <p:spPr>
          <a:xfrm>
            <a:off x="5076360" y="3039480"/>
            <a:ext cx="1788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Wash &amp; Cure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Rectangle 16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5. 3D-Drucker Praxis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Rectangle 17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8" name="Rectangle 18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1155600" y="2217240"/>
            <a:ext cx="9880560" cy="395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Reinigung Druckbett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Feste Resinstücke beseitigen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Flüssiges Resin abwischen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Vorsichtig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 wieder „ankleben“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VAT / Tank auf feste Resinstücke überprüfen!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0" name="Grafik 1" descr="Eimer und Wischmopp mit einfarbiger Füllung"/>
          <p:cNvPicPr/>
          <p:nvPr/>
        </p:nvPicPr>
        <p:blipFill>
          <a:blip r:embed="rId1"/>
          <a:stretch/>
        </p:blipFill>
        <p:spPr>
          <a:xfrm>
            <a:off x="9849240" y="4372560"/>
            <a:ext cx="2635920" cy="2635920"/>
          </a:xfrm>
          <a:prstGeom prst="rect">
            <a:avLst/>
          </a:prstGeom>
          <a:ln w="0">
            <a:noFill/>
          </a:ln>
        </p:spPr>
      </p:pic>
      <p:sp>
        <p:nvSpPr>
          <p:cNvPr id="491" name="Rechteck 1"/>
          <p:cNvSpPr/>
          <p:nvPr/>
        </p:nvSpPr>
        <p:spPr>
          <a:xfrm>
            <a:off x="381600" y="4574520"/>
            <a:ext cx="2059200" cy="1961640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92" name="Grafik 7" descr="Fausthandschuhe mit einfarbiger Füllung"/>
          <p:cNvPicPr/>
          <p:nvPr/>
        </p:nvPicPr>
        <p:blipFill>
          <a:blip r:embed="rId2"/>
          <a:stretch/>
        </p:blipFill>
        <p:spPr>
          <a:xfrm>
            <a:off x="478080" y="5259960"/>
            <a:ext cx="1329120" cy="1329120"/>
          </a:xfrm>
          <a:prstGeom prst="rect">
            <a:avLst/>
          </a:prstGeom>
          <a:ln w="0">
            <a:noFill/>
          </a:ln>
        </p:spPr>
      </p:pic>
      <p:pic>
        <p:nvPicPr>
          <p:cNvPr id="493" name="Grafik 9" descr="N95-Maske mit einfarbiger Füllung"/>
          <p:cNvPicPr/>
          <p:nvPr/>
        </p:nvPicPr>
        <p:blipFill>
          <a:blip r:embed="rId3"/>
          <a:stretch/>
        </p:blipFill>
        <p:spPr>
          <a:xfrm>
            <a:off x="1072800" y="4569480"/>
            <a:ext cx="1297080" cy="129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1. Übersicht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7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8" name="Grafik 8" descr="Ein Bild, das Reptil, Dinosaurier, Eidechse, Frosch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331200" y="2431080"/>
            <a:ext cx="2577240" cy="2260800"/>
          </a:xfrm>
          <a:prstGeom prst="rect">
            <a:avLst/>
          </a:prstGeom>
          <a:ln w="0">
            <a:noFill/>
          </a:ln>
        </p:spPr>
      </p:pic>
      <p:pic>
        <p:nvPicPr>
          <p:cNvPr id="109" name="Grafik 14" descr="Ein Bild, das drinnen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9415800" y="2381760"/>
            <a:ext cx="2444760" cy="2324520"/>
          </a:xfrm>
          <a:prstGeom prst="rect">
            <a:avLst/>
          </a:prstGeom>
          <a:ln w="0">
            <a:noFill/>
          </a:ln>
        </p:spPr>
      </p:pic>
      <p:sp>
        <p:nvSpPr>
          <p:cNvPr id="110" name="Pfeil: nach rechts 15"/>
          <p:cNvSpPr/>
          <p:nvPr/>
        </p:nvSpPr>
        <p:spPr>
          <a:xfrm>
            <a:off x="3044880" y="3301920"/>
            <a:ext cx="110844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1" name="Pfeil: nach rechts 16"/>
          <p:cNvSpPr/>
          <p:nvPr/>
        </p:nvSpPr>
        <p:spPr>
          <a:xfrm>
            <a:off x="8062200" y="3269520"/>
            <a:ext cx="120240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2" name="Textfeld 17"/>
          <p:cNvSpPr/>
          <p:nvPr/>
        </p:nvSpPr>
        <p:spPr>
          <a:xfrm>
            <a:off x="3179880" y="3359520"/>
            <a:ext cx="679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Slicer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feld 18"/>
          <p:cNvSpPr/>
          <p:nvPr/>
        </p:nvSpPr>
        <p:spPr>
          <a:xfrm>
            <a:off x="8020080" y="3327120"/>
            <a:ext cx="1249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3D-Drucker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chteck 21"/>
          <p:cNvSpPr/>
          <p:nvPr/>
        </p:nvSpPr>
        <p:spPr>
          <a:xfrm>
            <a:off x="1156680" y="5066640"/>
            <a:ext cx="892800" cy="222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5" name="Textfeld 20"/>
          <p:cNvSpPr/>
          <p:nvPr/>
        </p:nvSpPr>
        <p:spPr>
          <a:xfrm>
            <a:off x="1116000" y="4984560"/>
            <a:ext cx="99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3D-Datei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Rechteck 22"/>
          <p:cNvSpPr/>
          <p:nvPr/>
        </p:nvSpPr>
        <p:spPr>
          <a:xfrm>
            <a:off x="5666040" y="4992840"/>
            <a:ext cx="1015200" cy="2872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" name="Textfeld 23"/>
          <p:cNvSpPr/>
          <p:nvPr/>
        </p:nvSpPr>
        <p:spPr>
          <a:xfrm>
            <a:off x="5638320" y="4936680"/>
            <a:ext cx="108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.ctb-Datei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Rechteck 24"/>
          <p:cNvSpPr/>
          <p:nvPr/>
        </p:nvSpPr>
        <p:spPr>
          <a:xfrm>
            <a:off x="9978120" y="4898880"/>
            <a:ext cx="1152720" cy="222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9" name="Textfeld 25"/>
          <p:cNvSpPr/>
          <p:nvPr/>
        </p:nvSpPr>
        <p:spPr>
          <a:xfrm>
            <a:off x="9978120" y="4825440"/>
            <a:ext cx="1302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3D-Objekt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Grafik 3" descr=""/>
          <p:cNvPicPr/>
          <p:nvPr/>
        </p:nvPicPr>
        <p:blipFill>
          <a:blip r:embed="rId3"/>
          <a:stretch/>
        </p:blipFill>
        <p:spPr>
          <a:xfrm>
            <a:off x="5355720" y="275472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1" name="Grafik 4" descr=""/>
          <p:cNvPicPr/>
          <p:nvPr/>
        </p:nvPicPr>
        <p:blipFill>
          <a:blip r:embed="rId4"/>
          <a:stretch/>
        </p:blipFill>
        <p:spPr>
          <a:xfrm>
            <a:off x="5298840" y="281736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2" name="Grafik 5" descr=""/>
          <p:cNvPicPr/>
          <p:nvPr/>
        </p:nvPicPr>
        <p:blipFill>
          <a:blip r:embed="rId5"/>
          <a:stretch/>
        </p:blipFill>
        <p:spPr>
          <a:xfrm>
            <a:off x="5242320" y="287424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3" name="Grafik 6" descr=""/>
          <p:cNvPicPr/>
          <p:nvPr/>
        </p:nvPicPr>
        <p:blipFill>
          <a:blip r:embed="rId6"/>
          <a:stretch/>
        </p:blipFill>
        <p:spPr>
          <a:xfrm>
            <a:off x="5185440" y="293688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4" name="Grafik 10" descr=""/>
          <p:cNvPicPr/>
          <p:nvPr/>
        </p:nvPicPr>
        <p:blipFill>
          <a:blip r:embed="rId7"/>
          <a:stretch/>
        </p:blipFill>
        <p:spPr>
          <a:xfrm>
            <a:off x="5125680" y="300276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5" name="Grafik 13" descr=""/>
          <p:cNvPicPr/>
          <p:nvPr/>
        </p:nvPicPr>
        <p:blipFill>
          <a:blip r:embed="rId8"/>
          <a:stretch/>
        </p:blipFill>
        <p:spPr>
          <a:xfrm>
            <a:off x="5068800" y="306540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6" name="Grafik 19" descr=""/>
          <p:cNvPicPr/>
          <p:nvPr/>
        </p:nvPicPr>
        <p:blipFill>
          <a:blip r:embed="rId9"/>
          <a:stretch/>
        </p:blipFill>
        <p:spPr>
          <a:xfrm>
            <a:off x="5011920" y="312228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7" name="Grafik 26" descr=""/>
          <p:cNvPicPr/>
          <p:nvPr/>
        </p:nvPicPr>
        <p:blipFill>
          <a:blip r:embed="rId10"/>
          <a:stretch/>
        </p:blipFill>
        <p:spPr>
          <a:xfrm>
            <a:off x="4955400" y="318492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6. FDM vs SLA – braucht man das?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7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graphicFrame>
        <p:nvGraphicFramePr>
          <p:cNvPr id="498" name="Tabelle 5"/>
          <p:cNvGraphicFramePr/>
          <p:nvPr/>
        </p:nvGraphicFramePr>
        <p:xfrm>
          <a:off x="0" y="1688760"/>
          <a:ext cx="12191760" cy="5020200"/>
        </p:xfrm>
        <a:graphic>
          <a:graphicData uri="http://schemas.openxmlformats.org/drawingml/2006/table">
            <a:tbl>
              <a:tblPr/>
              <a:tblGrid>
                <a:gridCol w="4063680"/>
                <a:gridCol w="4063680"/>
                <a:gridCol w="4063680"/>
              </a:tblGrid>
              <a:tr h="762480">
                <a:tc>
                  <a:txBody>
                    <a:bodyPr anchor="t">
                      <a:noAutofit/>
                    </a:bodyPr>
                    <a:p>
                      <a:endParaRPr b="1" lang="de-DE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FDM-Drucker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SLA-Drucker</a:t>
                      </a:r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52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Material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762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Dateien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99" name=""/>
          <p:cNvSpPr txBox="1"/>
          <p:nvPr/>
        </p:nvSpPr>
        <p:spPr>
          <a:xfrm>
            <a:off x="4114800" y="2514600"/>
            <a:ext cx="3886200" cy="3191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Große Vielfalt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Günstig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Schnell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X/Y Richtung sehr Strapazierfähig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Layer adhesion (Z) Schwachpunkt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Offenes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Größe abhängig von Komplexität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"/>
          <p:cNvSpPr txBox="1"/>
          <p:nvPr/>
        </p:nvSpPr>
        <p:spPr>
          <a:xfrm>
            <a:off x="8229600" y="2514600"/>
            <a:ext cx="3657600" cy="2633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Sehr feine Details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Exotischere Resins sehr teuer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Langsam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Normales” Resin ist “brüchig”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In alle Achsen (ca.) gleich Stabil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Proprietäres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Größe abhängig von Auflösung, Layer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"/>
              </a:rPr>
              <a:t>7. Fragen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4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872640" y="2115720"/>
            <a:ext cx="10602000" cy="4350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2. Dateien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2" name="Grafik 12" descr="Ein Bild, das Tierfigur, Zeichnung, Cartoon, Kuns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1688760"/>
            <a:ext cx="4015800" cy="3809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3" name="Grafik 27" descr=""/>
          <p:cNvPicPr/>
          <p:nvPr/>
        </p:nvPicPr>
        <p:blipFill>
          <a:blip r:embed="rId2"/>
          <a:stretch/>
        </p:blipFill>
        <p:spPr>
          <a:xfrm>
            <a:off x="5056920" y="1839240"/>
            <a:ext cx="3722400" cy="20833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4" name="Grafik 28" descr=""/>
          <p:cNvPicPr/>
          <p:nvPr/>
        </p:nvPicPr>
        <p:blipFill>
          <a:blip r:embed="rId3"/>
          <a:stretch/>
        </p:blipFill>
        <p:spPr>
          <a:xfrm>
            <a:off x="9250200" y="468828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5" name="Grafik 29" descr=""/>
          <p:cNvPicPr/>
          <p:nvPr/>
        </p:nvPicPr>
        <p:blipFill>
          <a:blip r:embed="rId4"/>
          <a:stretch/>
        </p:blipFill>
        <p:spPr>
          <a:xfrm>
            <a:off x="9193320" y="475092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6" name="Grafik 30" descr=""/>
          <p:cNvPicPr/>
          <p:nvPr/>
        </p:nvPicPr>
        <p:blipFill>
          <a:blip r:embed="rId5"/>
          <a:stretch/>
        </p:blipFill>
        <p:spPr>
          <a:xfrm>
            <a:off x="9136800" y="480780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7" name="Grafik 31" descr=""/>
          <p:cNvPicPr/>
          <p:nvPr/>
        </p:nvPicPr>
        <p:blipFill>
          <a:blip r:embed="rId6"/>
          <a:stretch/>
        </p:blipFill>
        <p:spPr>
          <a:xfrm>
            <a:off x="9079920" y="487044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8" name="Grafik 32" descr=""/>
          <p:cNvPicPr/>
          <p:nvPr/>
        </p:nvPicPr>
        <p:blipFill>
          <a:blip r:embed="rId7"/>
          <a:stretch/>
        </p:blipFill>
        <p:spPr>
          <a:xfrm>
            <a:off x="9020160" y="493632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9" name="Grafik 33" descr=""/>
          <p:cNvPicPr/>
          <p:nvPr/>
        </p:nvPicPr>
        <p:blipFill>
          <a:blip r:embed="rId8"/>
          <a:stretch/>
        </p:blipFill>
        <p:spPr>
          <a:xfrm>
            <a:off x="8963280" y="499896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40" name="Grafik 34" descr=""/>
          <p:cNvPicPr/>
          <p:nvPr/>
        </p:nvPicPr>
        <p:blipFill>
          <a:blip r:embed="rId9"/>
          <a:stretch/>
        </p:blipFill>
        <p:spPr>
          <a:xfrm>
            <a:off x="8906760" y="505584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41" name="Grafik 35" descr=""/>
          <p:cNvPicPr/>
          <p:nvPr/>
        </p:nvPicPr>
        <p:blipFill>
          <a:blip r:embed="rId10"/>
          <a:stretch/>
        </p:blipFill>
        <p:spPr>
          <a:xfrm>
            <a:off x="8849880" y="5118480"/>
            <a:ext cx="2280960" cy="12765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42" name="Pfeil: nach rechts 36"/>
          <p:cNvSpPr/>
          <p:nvPr/>
        </p:nvSpPr>
        <p:spPr>
          <a:xfrm>
            <a:off x="3884400" y="2429280"/>
            <a:ext cx="130428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3" name="Pfeil: nach rechts 37"/>
          <p:cNvSpPr/>
          <p:nvPr/>
        </p:nvSpPr>
        <p:spPr>
          <a:xfrm rot="3353400">
            <a:off x="8100000" y="4011840"/>
            <a:ext cx="112104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4" name="Grafik 3" descr=""/>
          <p:cNvPicPr/>
          <p:nvPr/>
        </p:nvPicPr>
        <p:blipFill>
          <a:blip r:embed="rId11"/>
          <a:stretch/>
        </p:blipFill>
        <p:spPr>
          <a:xfrm>
            <a:off x="9020160" y="153720"/>
            <a:ext cx="2967480" cy="95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Aufbau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8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9" name="Grafik 4" descr="Ein Bild, das Im Haus, Regal, Wand, Design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1688760"/>
            <a:ext cx="7742160" cy="5168880"/>
          </a:xfrm>
          <a:prstGeom prst="rect">
            <a:avLst/>
          </a:prstGeom>
          <a:ln w="0">
            <a:noFill/>
          </a:ln>
        </p:spPr>
      </p:pic>
      <p:sp>
        <p:nvSpPr>
          <p:cNvPr id="150" name="Pfeil: nach rechts 12"/>
          <p:cNvSpPr/>
          <p:nvPr/>
        </p:nvSpPr>
        <p:spPr>
          <a:xfrm rot="11228400">
            <a:off x="5836680" y="2637720"/>
            <a:ext cx="2373480" cy="2012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1" name="Pfeil: nach rechts 14"/>
          <p:cNvSpPr/>
          <p:nvPr/>
        </p:nvSpPr>
        <p:spPr>
          <a:xfrm rot="11784600">
            <a:off x="5835600" y="5496480"/>
            <a:ext cx="2271600" cy="119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760" bIns="1476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2" name="Pfeil: nach rechts 15"/>
          <p:cNvSpPr/>
          <p:nvPr/>
        </p:nvSpPr>
        <p:spPr>
          <a:xfrm rot="10203600">
            <a:off x="5960160" y="4478400"/>
            <a:ext cx="2237760" cy="2012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3" name="Textfeld 16"/>
          <p:cNvSpPr/>
          <p:nvPr/>
        </p:nvSpPr>
        <p:spPr>
          <a:xfrm>
            <a:off x="8196120" y="2670120"/>
            <a:ext cx="1474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Druckbett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feld 17"/>
          <p:cNvSpPr/>
          <p:nvPr/>
        </p:nvSpPr>
        <p:spPr>
          <a:xfrm>
            <a:off x="8270640" y="4131360"/>
            <a:ext cx="1918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Resin-Tank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feld 18"/>
          <p:cNvSpPr/>
          <p:nvPr/>
        </p:nvSpPr>
        <p:spPr>
          <a:xfrm>
            <a:off x="8085240" y="5673240"/>
            <a:ext cx="14886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Calibri"/>
              </a:rPr>
              <a:t>Schrauben zum Entfernen des Tanks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Aufbau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9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0" name="Grafik 4" descr="Ein Bild, das Im Haus, Regal, Wand, Design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1688760"/>
            <a:ext cx="7742160" cy="5168880"/>
          </a:xfrm>
          <a:prstGeom prst="rect">
            <a:avLst/>
          </a:prstGeom>
          <a:ln w="0">
            <a:noFill/>
          </a:ln>
        </p:spPr>
      </p:pic>
      <p:sp>
        <p:nvSpPr>
          <p:cNvPr id="161" name="Textfeld 2"/>
          <p:cNvSpPr/>
          <p:nvPr/>
        </p:nvSpPr>
        <p:spPr>
          <a:xfrm>
            <a:off x="8032320" y="2390760"/>
            <a:ext cx="3591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Tank zeigen, transparenter Boden, Projektor von unten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Konzept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5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6" name="Rechteck 5"/>
          <p:cNvSpPr/>
          <p:nvPr/>
        </p:nvSpPr>
        <p:spPr>
          <a:xfrm>
            <a:off x="5665320" y="1891800"/>
            <a:ext cx="860760" cy="1038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7" name="Pfeil: Fünfeck 12"/>
          <p:cNvSpPr/>
          <p:nvPr/>
        </p:nvSpPr>
        <p:spPr>
          <a:xfrm>
            <a:off x="5501880" y="3314520"/>
            <a:ext cx="1187640" cy="5202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8" name="Gleichschenkliges Dreieck 3"/>
          <p:cNvSpPr/>
          <p:nvPr/>
        </p:nvSpPr>
        <p:spPr>
          <a:xfrm>
            <a:off x="3340800" y="2815200"/>
            <a:ext cx="5512680" cy="5058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9" name="Flussdiagramm: Gespeicherte Daten 16"/>
          <p:cNvSpPr/>
          <p:nvPr/>
        </p:nvSpPr>
        <p:spPr>
          <a:xfrm rot="16200000">
            <a:off x="291564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0" name="Flussdiagramm: Gespeicherte Daten 18"/>
          <p:cNvSpPr/>
          <p:nvPr/>
        </p:nvSpPr>
        <p:spPr>
          <a:xfrm rot="16200000">
            <a:off x="390852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1" name="Flussdiagramm: Gespeicherte Daten 19"/>
          <p:cNvSpPr/>
          <p:nvPr/>
        </p:nvSpPr>
        <p:spPr>
          <a:xfrm rot="16200000">
            <a:off x="490788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2" name="Flussdiagramm: Gespeicherte Daten 20"/>
          <p:cNvSpPr/>
          <p:nvPr/>
        </p:nvSpPr>
        <p:spPr>
          <a:xfrm rot="16200000">
            <a:off x="590004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3" name="Flussdiagramm: Gespeicherte Daten 21"/>
          <p:cNvSpPr/>
          <p:nvPr/>
        </p:nvSpPr>
        <p:spPr>
          <a:xfrm rot="16200000">
            <a:off x="6892200" y="386028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4" name="Flussdiagramm: Gespeicherte Daten 22"/>
          <p:cNvSpPr/>
          <p:nvPr/>
        </p:nvSpPr>
        <p:spPr>
          <a:xfrm rot="16200000">
            <a:off x="7884000" y="38527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5" name="Flussdiagramm: Gespeicherte Daten 23"/>
          <p:cNvSpPr/>
          <p:nvPr/>
        </p:nvSpPr>
        <p:spPr>
          <a:xfrm rot="16200000">
            <a:off x="888372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6" name="Rechteck 6"/>
          <p:cNvSpPr/>
          <p:nvPr/>
        </p:nvSpPr>
        <p:spPr>
          <a:xfrm>
            <a:off x="2513880" y="4500720"/>
            <a:ext cx="7164000" cy="248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7" name="Rechteck 8"/>
          <p:cNvSpPr/>
          <p:nvPr/>
        </p:nvSpPr>
        <p:spPr>
          <a:xfrm rot="5400000">
            <a:off x="9163080" y="423360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8" name="Rechteck 10"/>
          <p:cNvSpPr/>
          <p:nvPr/>
        </p:nvSpPr>
        <p:spPr>
          <a:xfrm rot="5400000">
            <a:off x="2266560" y="423504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9" name="Grafik 24" descr="Projektor Silhouette"/>
          <p:cNvPicPr/>
          <p:nvPr/>
        </p:nvPicPr>
        <p:blipFill>
          <a:blip r:embed="rId1"/>
          <a:stretch/>
        </p:blipFill>
        <p:spPr>
          <a:xfrm>
            <a:off x="5601240" y="5832720"/>
            <a:ext cx="1240920" cy="124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Konzept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3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4" name="Rechteck 5"/>
          <p:cNvSpPr/>
          <p:nvPr/>
        </p:nvSpPr>
        <p:spPr>
          <a:xfrm>
            <a:off x="5663880" y="2556720"/>
            <a:ext cx="860760" cy="1038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5" name="Flussdiagramm: Gespeicherte Daten 16"/>
          <p:cNvSpPr/>
          <p:nvPr/>
        </p:nvSpPr>
        <p:spPr>
          <a:xfrm rot="16200000">
            <a:off x="291564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6" name="Flussdiagramm: Gespeicherte Daten 18"/>
          <p:cNvSpPr/>
          <p:nvPr/>
        </p:nvSpPr>
        <p:spPr>
          <a:xfrm rot="16200000">
            <a:off x="390852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7" name="Flussdiagramm: Gespeicherte Daten 19"/>
          <p:cNvSpPr/>
          <p:nvPr/>
        </p:nvSpPr>
        <p:spPr>
          <a:xfrm rot="16200000">
            <a:off x="490788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8" name="Flussdiagramm: Gespeicherte Daten 20"/>
          <p:cNvSpPr/>
          <p:nvPr/>
        </p:nvSpPr>
        <p:spPr>
          <a:xfrm rot="16200000">
            <a:off x="590004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9" name="Flussdiagramm: Gespeicherte Daten 21"/>
          <p:cNvSpPr/>
          <p:nvPr/>
        </p:nvSpPr>
        <p:spPr>
          <a:xfrm rot="16200000">
            <a:off x="6892200" y="386028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0" name="Pfeil: Fünfeck 12"/>
          <p:cNvSpPr/>
          <p:nvPr/>
        </p:nvSpPr>
        <p:spPr>
          <a:xfrm>
            <a:off x="5500440" y="3979080"/>
            <a:ext cx="1187640" cy="5202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1" name="Flussdiagramm: Gespeicherte Daten 22"/>
          <p:cNvSpPr/>
          <p:nvPr/>
        </p:nvSpPr>
        <p:spPr>
          <a:xfrm rot="16200000">
            <a:off x="7884000" y="38527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2" name="Flussdiagramm: Gespeicherte Daten 23"/>
          <p:cNvSpPr/>
          <p:nvPr/>
        </p:nvSpPr>
        <p:spPr>
          <a:xfrm rot="16200000">
            <a:off x="888372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3" name="Rechteck 6"/>
          <p:cNvSpPr/>
          <p:nvPr/>
        </p:nvSpPr>
        <p:spPr>
          <a:xfrm>
            <a:off x="2513880" y="4500720"/>
            <a:ext cx="7164000" cy="248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4" name="Rechteck 8"/>
          <p:cNvSpPr/>
          <p:nvPr/>
        </p:nvSpPr>
        <p:spPr>
          <a:xfrm rot="5400000">
            <a:off x="9163080" y="423360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5" name="Rechteck 10"/>
          <p:cNvSpPr/>
          <p:nvPr/>
        </p:nvSpPr>
        <p:spPr>
          <a:xfrm rot="5400000">
            <a:off x="2266560" y="423504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96" name="Grafik 24" descr="Projektor Silhouette"/>
          <p:cNvPicPr/>
          <p:nvPr/>
        </p:nvPicPr>
        <p:blipFill>
          <a:blip r:embed="rId1"/>
          <a:stretch/>
        </p:blipFill>
        <p:spPr>
          <a:xfrm>
            <a:off x="5601240" y="5832720"/>
            <a:ext cx="1240920" cy="1240920"/>
          </a:xfrm>
          <a:prstGeom prst="rect">
            <a:avLst/>
          </a:prstGeom>
          <a:ln w="0">
            <a:noFill/>
          </a:ln>
        </p:spPr>
      </p:pic>
      <p:sp>
        <p:nvSpPr>
          <p:cNvPr id="197" name="Gleichschenkliges Dreieck 3"/>
          <p:cNvSpPr/>
          <p:nvPr/>
        </p:nvSpPr>
        <p:spPr>
          <a:xfrm>
            <a:off x="3339360" y="3480120"/>
            <a:ext cx="5512680" cy="5058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/>
          <p:cNvSpPr/>
          <p:nvPr/>
        </p:nvSpPr>
        <p:spPr>
          <a:xfrm>
            <a:off x="0" y="-5760"/>
            <a:ext cx="12191760" cy="1694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156680" y="637920"/>
            <a:ext cx="9888120" cy="89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de-DE" sz="4000" spc="-1" strike="noStrike">
                <a:solidFill>
                  <a:srgbClr val="ffffff"/>
                </a:solidFill>
                <a:latin typeface="Calibri Light (Überschriften)"/>
                <a:ea typeface="Source Sans Pro Semibold"/>
              </a:rPr>
              <a:t>3. 3D-Drucker - Konzept</a:t>
            </a:r>
            <a:endParaRPr b="0" lang="de-DE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Rectangle 9"/>
          <p:cNvSpPr/>
          <p:nvPr/>
        </p:nvSpPr>
        <p:spPr>
          <a:xfrm>
            <a:off x="0" y="1688760"/>
            <a:ext cx="12191760" cy="51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1" name="Rectangle 11"/>
          <p:cNvSpPr/>
          <p:nvPr/>
        </p:nvSpPr>
        <p:spPr>
          <a:xfrm>
            <a:off x="1156680" y="2010600"/>
            <a:ext cx="456840" cy="45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2" name="Flussdiagramm: Gespeicherte Daten 16"/>
          <p:cNvSpPr/>
          <p:nvPr/>
        </p:nvSpPr>
        <p:spPr>
          <a:xfrm rot="16200000">
            <a:off x="291564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3" name="Flussdiagramm: Gespeicherte Daten 18"/>
          <p:cNvSpPr/>
          <p:nvPr/>
        </p:nvSpPr>
        <p:spPr>
          <a:xfrm rot="16200000">
            <a:off x="390852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4" name="Flussdiagramm: Gespeicherte Daten 19"/>
          <p:cNvSpPr/>
          <p:nvPr/>
        </p:nvSpPr>
        <p:spPr>
          <a:xfrm rot="16200000">
            <a:off x="4907880" y="385416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5" name="Flussdiagramm: Gespeicherte Daten 20"/>
          <p:cNvSpPr/>
          <p:nvPr/>
        </p:nvSpPr>
        <p:spPr>
          <a:xfrm rot="16200000">
            <a:off x="590004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6" name="Flussdiagramm: Gespeicherte Daten 21"/>
          <p:cNvSpPr/>
          <p:nvPr/>
        </p:nvSpPr>
        <p:spPr>
          <a:xfrm rot="16200000">
            <a:off x="6892200" y="386028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7" name="Flussdiagramm: Gespeicherte Daten 22"/>
          <p:cNvSpPr/>
          <p:nvPr/>
        </p:nvSpPr>
        <p:spPr>
          <a:xfrm rot="16200000">
            <a:off x="7884000" y="38527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8" name="Flussdiagramm: Gespeicherte Daten 23"/>
          <p:cNvSpPr/>
          <p:nvPr/>
        </p:nvSpPr>
        <p:spPr>
          <a:xfrm rot="16200000">
            <a:off x="8883720" y="3859920"/>
            <a:ext cx="455760" cy="991800"/>
          </a:xfrm>
          <a:prstGeom prst="flowChartOnlineStorag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09" name="Rechteck 6"/>
          <p:cNvSpPr/>
          <p:nvPr/>
        </p:nvSpPr>
        <p:spPr>
          <a:xfrm>
            <a:off x="2513880" y="4500720"/>
            <a:ext cx="7164000" cy="248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0" name="Rechteck 8"/>
          <p:cNvSpPr/>
          <p:nvPr/>
        </p:nvSpPr>
        <p:spPr>
          <a:xfrm rot="5400000">
            <a:off x="9163080" y="423360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1" name="Rechteck 10"/>
          <p:cNvSpPr/>
          <p:nvPr/>
        </p:nvSpPr>
        <p:spPr>
          <a:xfrm rot="5400000">
            <a:off x="2266560" y="4235040"/>
            <a:ext cx="762840" cy="267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2" name="Gleichschenkliges Dreieck 14"/>
          <p:cNvSpPr/>
          <p:nvPr/>
        </p:nvSpPr>
        <p:spPr>
          <a:xfrm flipV="1">
            <a:off x="2929680" y="4498560"/>
            <a:ext cx="6329520" cy="194364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e699"/>
              </a:gs>
              <a:gs pos="100000">
                <a:srgbClr val="ffe699">
                  <a:alpha val="20000"/>
                </a:srgb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3" name="Grafik 4" descr="Projektor Silhouette"/>
          <p:cNvPicPr/>
          <p:nvPr/>
        </p:nvPicPr>
        <p:blipFill>
          <a:blip r:embed="rId1"/>
          <a:stretch/>
        </p:blipFill>
        <p:spPr>
          <a:xfrm>
            <a:off x="5601240" y="5832720"/>
            <a:ext cx="1240920" cy="1240920"/>
          </a:xfrm>
          <a:prstGeom prst="rect">
            <a:avLst/>
          </a:prstGeom>
          <a:ln w="0">
            <a:noFill/>
          </a:ln>
        </p:spPr>
      </p:pic>
      <p:sp>
        <p:nvSpPr>
          <p:cNvPr id="214" name="Rechteck 15"/>
          <p:cNvSpPr/>
          <p:nvPr/>
        </p:nvSpPr>
        <p:spPr>
          <a:xfrm>
            <a:off x="5663880" y="2556720"/>
            <a:ext cx="860760" cy="10382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5" name="Gleichschenkliges Dreieck 28"/>
          <p:cNvSpPr/>
          <p:nvPr/>
        </p:nvSpPr>
        <p:spPr>
          <a:xfrm flipV="1" rot="21376800">
            <a:off x="5563080" y="4491720"/>
            <a:ext cx="943200" cy="1958760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6" name="Pfeil: Fünfeck 17"/>
          <p:cNvSpPr/>
          <p:nvPr/>
        </p:nvSpPr>
        <p:spPr>
          <a:xfrm>
            <a:off x="5500440" y="3979080"/>
            <a:ext cx="1187640" cy="52020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7" name="Gleichschenkliges Dreieck 24"/>
          <p:cNvSpPr/>
          <p:nvPr/>
        </p:nvSpPr>
        <p:spPr>
          <a:xfrm>
            <a:off x="3339360" y="3480120"/>
            <a:ext cx="5512680" cy="50580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8" name="Rechteck 27"/>
          <p:cNvSpPr/>
          <p:nvPr/>
        </p:nvSpPr>
        <p:spPr>
          <a:xfrm>
            <a:off x="5500440" y="4484520"/>
            <a:ext cx="933120" cy="53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8640" bIns="864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9" name="Grafik 2" descr=""/>
          <p:cNvPicPr/>
          <p:nvPr/>
        </p:nvPicPr>
        <p:blipFill>
          <a:blip r:embed="rId2"/>
          <a:stretch/>
        </p:blipFill>
        <p:spPr>
          <a:xfrm>
            <a:off x="7685280" y="6068880"/>
            <a:ext cx="1332720" cy="7459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20" name="Pfeil: nach links 3"/>
          <p:cNvSpPr/>
          <p:nvPr/>
        </p:nvSpPr>
        <p:spPr>
          <a:xfrm>
            <a:off x="6915240" y="6269040"/>
            <a:ext cx="644760" cy="345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Application>LibreOffice/7.5.6.2$Linux_X86_64 LibreOffice_project/50$Build-2</Application>
  <AppVersion>15.0000</AppVersion>
  <Words>524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2023-01-13T21:15:45Z</dcterms:created>
  <dc:creator>Elias Birkefeld</dc:creator>
  <dc:description/>
  <dc:language>en-US</dc:language>
  <cp:lastModifiedBy/>
  <dcterms:modified xsi:type="dcterms:W3CDTF">2023-10-27T19:52:51Z</dcterms:modified>
  <cp:revision>28</cp:revision>
  <dc:subject/>
  <dc:title>3D-Drucker Einführungskurs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PresentationFormat">
    <vt:lpwstr>Breitbild</vt:lpwstr>
  </property>
  <property fmtid="{D5CDD505-2E9C-101B-9397-08002B2CF9AE}" pid="4" name="Slides">
    <vt:i4>29</vt:i4>
  </property>
</Properties>
</file>